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58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33"/>
    <a:srgbClr val="A50021"/>
    <a:srgbClr val="990033"/>
    <a:srgbClr val="800080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608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FCD1A7-55AC-4970-B93C-6F4FAE7CD7D2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D445D0-6238-49AE-A644-6B965C45B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662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445D0-6238-49AE-A644-6B965C45BF52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6300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445D0-6238-49AE-A644-6B965C45BF52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8059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C150-BC98-45B8-8BCA-CBEFA5F26093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0D9BB-F07F-4D83-BEAA-00F4DE844E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C150-BC98-45B8-8BCA-CBEFA5F26093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0D9BB-F07F-4D83-BEAA-00F4DE844E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C150-BC98-45B8-8BCA-CBEFA5F26093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0D9BB-F07F-4D83-BEAA-00F4DE844E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C150-BC98-45B8-8BCA-CBEFA5F26093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0D9BB-F07F-4D83-BEAA-00F4DE844E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C150-BC98-45B8-8BCA-CBEFA5F26093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0D9BB-F07F-4D83-BEAA-00F4DE844E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C150-BC98-45B8-8BCA-CBEFA5F26093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0D9BB-F07F-4D83-BEAA-00F4DE844E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C150-BC98-45B8-8BCA-CBEFA5F26093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0D9BB-F07F-4D83-BEAA-00F4DE844E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C150-BC98-45B8-8BCA-CBEFA5F26093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0D9BB-F07F-4D83-BEAA-00F4DE844E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C150-BC98-45B8-8BCA-CBEFA5F26093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0D9BB-F07F-4D83-BEAA-00F4DE844E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C150-BC98-45B8-8BCA-CBEFA5F26093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0D9BB-F07F-4D83-BEAA-00F4DE844E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C150-BC98-45B8-8BCA-CBEFA5F26093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0D9BB-F07F-4D83-BEAA-00F4DE844E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33C150-BC98-45B8-8BCA-CBEFA5F26093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A0D9BB-F07F-4D83-BEAA-00F4DE844E8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2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3.xml"/><Relationship Id="rId18" Type="http://schemas.openxmlformats.org/officeDocument/2006/relationships/slide" Target="slide18.xml"/><Relationship Id="rId26" Type="http://schemas.openxmlformats.org/officeDocument/2006/relationships/slide" Target="slide26.xml"/><Relationship Id="rId3" Type="http://schemas.openxmlformats.org/officeDocument/2006/relationships/slide" Target="slide3.xml"/><Relationship Id="rId21" Type="http://schemas.openxmlformats.org/officeDocument/2006/relationships/slide" Target="slide21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17" Type="http://schemas.openxmlformats.org/officeDocument/2006/relationships/slide" Target="slide17.xml"/><Relationship Id="rId25" Type="http://schemas.openxmlformats.org/officeDocument/2006/relationships/slide" Target="slide25.xml"/><Relationship Id="rId2" Type="http://schemas.openxmlformats.org/officeDocument/2006/relationships/image" Target="../media/image3.jpeg"/><Relationship Id="rId16" Type="http://schemas.openxmlformats.org/officeDocument/2006/relationships/slide" Target="slide16.xml"/><Relationship Id="rId20" Type="http://schemas.openxmlformats.org/officeDocument/2006/relationships/slide" Target="slide2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24" Type="http://schemas.openxmlformats.org/officeDocument/2006/relationships/slide" Target="slide24.xml"/><Relationship Id="rId5" Type="http://schemas.openxmlformats.org/officeDocument/2006/relationships/slide" Target="slide5.xml"/><Relationship Id="rId15" Type="http://schemas.openxmlformats.org/officeDocument/2006/relationships/slide" Target="slide15.xml"/><Relationship Id="rId23" Type="http://schemas.openxmlformats.org/officeDocument/2006/relationships/slide" Target="slide23.xml"/><Relationship Id="rId10" Type="http://schemas.openxmlformats.org/officeDocument/2006/relationships/slide" Target="slide10.xml"/><Relationship Id="rId19" Type="http://schemas.openxmlformats.org/officeDocument/2006/relationships/slide" Target="slide19.xml"/><Relationship Id="rId4" Type="http://schemas.openxmlformats.org/officeDocument/2006/relationships/slide" Target="slide4.xml"/><Relationship Id="rId9" Type="http://schemas.openxmlformats.org/officeDocument/2006/relationships/slide" Target="slide9.xml"/><Relationship Id="rId14" Type="http://schemas.openxmlformats.org/officeDocument/2006/relationships/slide" Target="slide14.xml"/><Relationship Id="rId22" Type="http://schemas.openxmlformats.org/officeDocument/2006/relationships/slide" Target="slide22.xml"/><Relationship Id="rId27" Type="http://schemas.openxmlformats.org/officeDocument/2006/relationships/slide" Target="slide2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g"/><Relationship Id="rId4" Type="http://schemas.openxmlformats.org/officeDocument/2006/relationships/image" Target="../media/image33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kleo.ru/items/about_you/vyskazyvaniya_agathy_christie.shtml" TargetMode="External"/><Relationship Id="rId13" Type="http://schemas.openxmlformats.org/officeDocument/2006/relationships/hyperlink" Target="https://infourok.ru/klassniy-chas-moy-pushkin-1361676.html" TargetMode="External"/><Relationship Id="rId3" Type="http://schemas.openxmlformats.org/officeDocument/2006/relationships/hyperlink" Target="http://magazinnakleek.ru/interernye-nakleyki/nakleyki-dlya-detskoy-komnaty/mf-karlson-variant-5.html" TargetMode="External"/><Relationship Id="rId7" Type="http://schemas.openxmlformats.org/officeDocument/2006/relationships/hyperlink" Target="http://maxpark.com/community/5548/content/4854497" TargetMode="External"/><Relationship Id="rId12" Type="http://schemas.openxmlformats.org/officeDocument/2006/relationships/hyperlink" Target="https://naberezhnye-chelny.goodster.ru/kartina_mona_liza/" TargetMode="External"/><Relationship Id="rId2" Type="http://schemas.openxmlformats.org/officeDocument/2006/relationships/slide" Target="slide2.xml"/><Relationship Id="rId16" Type="http://schemas.openxmlformats.org/officeDocument/2006/relationships/hyperlink" Target="http://ru.hellomagazine.com/monarkhi/britanskie-monarkhi/6236-kopii-korolevy-elizavety-ii-i-printca-garri-popolnili-kollektciyu-muzeya-madam-tyusso-v-nyu-yorke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uspehavsem.ru/kak-stroit-vzaimootnosheniya-mezhdu-parami/schaste/" TargetMode="External"/><Relationship Id="rId11" Type="http://schemas.openxmlformats.org/officeDocument/2006/relationships/hyperlink" Target="https://www.culture.ru/materials/135547/samyi-glavnyi-chelovek-v-ofise-sekretarshi-v-kino" TargetMode="External"/><Relationship Id="rId5" Type="http://schemas.openxmlformats.org/officeDocument/2006/relationships/hyperlink" Target="https://qna.center/question/4120409" TargetMode="External"/><Relationship Id="rId15" Type="http://schemas.openxmlformats.org/officeDocument/2006/relationships/hyperlink" Target="https://godliteratury.ru/projects/itak-ona-byla-bryunetkoy" TargetMode="External"/><Relationship Id="rId10" Type="http://schemas.openxmlformats.org/officeDocument/2006/relationships/hyperlink" Target="http://lilac-in-the-rain.gallery.ru/watch?ph=bW0f-gIn4K" TargetMode="External"/><Relationship Id="rId4" Type="http://schemas.openxmlformats.org/officeDocument/2006/relationships/hyperlink" Target="https://www.0629.com.ua/ads/2642811" TargetMode="External"/><Relationship Id="rId9" Type="http://schemas.openxmlformats.org/officeDocument/2006/relationships/hyperlink" Target="https://peopletalk.ru/article/sovetskie-filmyi-kotoryie-stoit-posmotret-v-staryiy-novyiy-god/" TargetMode="External"/><Relationship Id="rId14" Type="http://schemas.openxmlformats.org/officeDocument/2006/relationships/hyperlink" Target="https://www.chitai-gorod.ru/catalog/book/242251/?utm_source=ymarket&amp;utm_medium=cpc&amp;utm_campaign=9665&amp;utm_content=9666&amp;utm_term=242251&amp;ymclid=267451272603682320900005" TargetMode="Externa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wow-model.com/chto-budet-s-vebkamom-v-budushhem/" TargetMode="External"/><Relationship Id="rId13" Type="http://schemas.openxmlformats.org/officeDocument/2006/relationships/hyperlink" Target="http://otdokhnem.blogspot.ru/2011/11/blog-post_7040.html?m=0" TargetMode="External"/><Relationship Id="rId18" Type="http://schemas.openxmlformats.org/officeDocument/2006/relationships/hyperlink" Target="http://www.toonvectors.com/clip-art/cartoon-laundry-of-love/50585" TargetMode="External"/><Relationship Id="rId3" Type="http://schemas.openxmlformats.org/officeDocument/2006/relationships/hyperlink" Target="http://julia-batirova.com/en/blog/29-madame-tussauds-museum-muzej-madam-tyusso" TargetMode="External"/><Relationship Id="rId7" Type="http://schemas.openxmlformats.org/officeDocument/2006/relationships/hyperlink" Target="http://funnymom.ru/20-tsitat-o-muzhchinah-o-mode-i-o-zhizni-ot-koko-shanel/" TargetMode="External"/><Relationship Id="rId12" Type="http://schemas.openxmlformats.org/officeDocument/2006/relationships/hyperlink" Target="http://&#1080;&#1076;&#1077;&#1072;&#1083;&#1100;&#1085;&#1099;&#1081;-&#1089;&#1090;&#1080;&#1083;&#1100;.&#1088;&#1092;/765-ot-venskogo-do-shpilki-osnovnye-vidy-kablukov.html" TargetMode="External"/><Relationship Id="rId17" Type="http://schemas.openxmlformats.org/officeDocument/2006/relationships/hyperlink" Target="http://severnoebutovomedia.ru/news/moskovskie-novosti/na-ushi-mashinistov-moskovskogo-metro-prikrepyat-spetsialnye-datchiki/" TargetMode="External"/><Relationship Id="rId2" Type="http://schemas.openxmlformats.org/officeDocument/2006/relationships/hyperlink" Target="https://file.army/i/evMiYj" TargetMode="External"/><Relationship Id="rId16" Type="http://schemas.openxmlformats.org/officeDocument/2006/relationships/hyperlink" Target="http://furmur.ru/stil/obuv/v-chem-prevoshodstvo-zhenskih-tufel-na-vysokom-kabluke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suharewa.ru/boyarynya-morozova-byla-li-ona-sumasshedshej-ili-svyatoj/" TargetMode="External"/><Relationship Id="rId11" Type="http://schemas.openxmlformats.org/officeDocument/2006/relationships/hyperlink" Target="http://macrosvit.com.ua/ercgercoginya-mariya-anna-avstriyskaya/25474/" TargetMode="External"/><Relationship Id="rId5" Type="http://schemas.openxmlformats.org/officeDocument/2006/relationships/hyperlink" Target="https://mishkamasha.ru/geroi/" TargetMode="External"/><Relationship Id="rId15" Type="http://schemas.openxmlformats.org/officeDocument/2006/relationships/hyperlink" Target="http://zoozel.ru/gallery/kartinka-k-skazke-spyaschaya-krasavica/" TargetMode="External"/><Relationship Id="rId10" Type="http://schemas.openxmlformats.org/officeDocument/2006/relationships/hyperlink" Target="http://puzzleit.ru/puzzles/view/71581" TargetMode="External"/><Relationship Id="rId19" Type="http://schemas.openxmlformats.org/officeDocument/2006/relationships/slide" Target="slide2.xml"/><Relationship Id="rId4" Type="http://schemas.openxmlformats.org/officeDocument/2006/relationships/hyperlink" Target="http://slavyanskaya-kultura.ru/zhizn/vosk-krepche-stali-figury-madam-tyusso.html" TargetMode="External"/><Relationship Id="rId9" Type="http://schemas.openxmlformats.org/officeDocument/2006/relationships/hyperlink" Target="http://bestia-wm.ru/zhenskie-sekrety/sposoby-sohraneniya-makiyazha.htm" TargetMode="External"/><Relationship Id="rId14" Type="http://schemas.openxmlformats.org/officeDocument/2006/relationships/hyperlink" Target="http://vestnikk.ru/index.php?newsid=14816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49324" y="1447662"/>
            <a:ext cx="5000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A50021"/>
                </a:solidFill>
                <a:latin typeface="Bookman Old Style" pitchFamily="18" charset="0"/>
              </a:rPr>
              <a:t>Интеллектуальная викторина</a:t>
            </a:r>
            <a:endParaRPr lang="ru-RU" sz="2000" b="1" dirty="0">
              <a:solidFill>
                <a:srgbClr val="A50021"/>
              </a:solidFill>
              <a:latin typeface="Bookman Old Style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62796" y="2348879"/>
            <a:ext cx="57606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i="1" dirty="0" smtClean="0">
                <a:solidFill>
                  <a:srgbClr val="660033"/>
                </a:solidFill>
                <a:latin typeface="Bookman Old Style" pitchFamily="18" charset="0"/>
              </a:rPr>
              <a:t>«О женщинах и в шутку и всерьез…»</a:t>
            </a:r>
            <a:endParaRPr lang="ru-RU" sz="3600" b="1" i="1" dirty="0">
              <a:solidFill>
                <a:srgbClr val="660033"/>
              </a:solidFill>
              <a:latin typeface="Bookman Old Style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27984" y="4450714"/>
            <a:ext cx="44954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660033"/>
                </a:solidFill>
                <a:latin typeface="Bookman Old Style" pitchFamily="18" charset="0"/>
              </a:rPr>
              <a:t>Выполнила: </a:t>
            </a:r>
          </a:p>
          <a:p>
            <a:r>
              <a:rPr lang="ru-RU" b="1" dirty="0" smtClean="0">
                <a:solidFill>
                  <a:srgbClr val="660033"/>
                </a:solidFill>
                <a:latin typeface="Bookman Old Style" pitchFamily="18" charset="0"/>
              </a:rPr>
              <a:t>воспитатель МБДОУ №52</a:t>
            </a:r>
          </a:p>
          <a:p>
            <a:r>
              <a:rPr lang="ru-RU" b="1" dirty="0" smtClean="0">
                <a:solidFill>
                  <a:srgbClr val="660033"/>
                </a:solidFill>
                <a:latin typeface="Bookman Old Style" pitchFamily="18" charset="0"/>
              </a:rPr>
              <a:t>Чеховская Валентина Викторовна</a:t>
            </a:r>
            <a:endParaRPr lang="ru-RU" b="1" dirty="0">
              <a:solidFill>
                <a:srgbClr val="660033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7362615" y="5934670"/>
            <a:ext cx="1781385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rgbClr val="990033"/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ответ</a:t>
            </a:r>
            <a:endParaRPr lang="ru-RU" sz="5400" b="1" cap="none" spc="0" dirty="0">
              <a:ln w="24500" cmpd="dbl">
                <a:solidFill>
                  <a:srgbClr val="990033"/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9" name="Управляющая кнопка: возврат 8">
            <a:hlinkClick r:id="rId2" action="ppaction://hlinksldjump" highlightClick="1"/>
          </p:cNvPr>
          <p:cNvSpPr/>
          <p:nvPr/>
        </p:nvSpPr>
        <p:spPr>
          <a:xfrm>
            <a:off x="8460432" y="24904"/>
            <a:ext cx="652903" cy="504056"/>
          </a:xfrm>
          <a:prstGeom prst="actionButtonRetur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928662" y="1484784"/>
            <a:ext cx="77153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A50021"/>
                </a:solidFill>
                <a:latin typeface="Bookman Old Style" pitchFamily="18" charset="0"/>
              </a:rPr>
              <a:t>«А по мне - так одной лучше! Хочу халву ем, хочу – пряники!»</a:t>
            </a:r>
            <a:endParaRPr lang="ru-RU" sz="3200" b="1" dirty="0">
              <a:solidFill>
                <a:srgbClr val="A50021"/>
              </a:solidFill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3071810"/>
            <a:ext cx="82153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Героине какого советского фильма пренадлежит фраза?</a:t>
            </a:r>
            <a:endParaRPr lang="ru-RU" sz="2400" b="1" i="1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1538" y="5143512"/>
            <a:ext cx="7143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990033"/>
                </a:solidFill>
                <a:latin typeface="Bookman Old Style" pitchFamily="18" charset="0"/>
              </a:rPr>
              <a:t>«Девчата» </a:t>
            </a:r>
          </a:p>
          <a:p>
            <a:pPr algn="ctr"/>
            <a:r>
              <a:rPr lang="ru-RU" sz="2800" b="1" dirty="0" smtClean="0">
                <a:solidFill>
                  <a:srgbClr val="990033"/>
                </a:solidFill>
                <a:latin typeface="Bookman Old Style" pitchFamily="18" charset="0"/>
              </a:rPr>
              <a:t>(</a:t>
            </a:r>
            <a:r>
              <a:rPr lang="ru-RU" sz="2800" b="1" dirty="0" err="1" smtClean="0">
                <a:solidFill>
                  <a:srgbClr val="990033"/>
                </a:solidFill>
                <a:latin typeface="Bookman Old Style" pitchFamily="18" charset="0"/>
              </a:rPr>
              <a:t>реж</a:t>
            </a:r>
            <a:r>
              <a:rPr lang="ru-RU" sz="2800" b="1" dirty="0" smtClean="0">
                <a:solidFill>
                  <a:srgbClr val="990033"/>
                </a:solidFill>
                <a:latin typeface="Bookman Old Style" pitchFamily="18" charset="0"/>
              </a:rPr>
              <a:t>. </a:t>
            </a:r>
            <a:r>
              <a:rPr lang="ru-RU" sz="2800" b="1" dirty="0">
                <a:solidFill>
                  <a:srgbClr val="990033"/>
                </a:solidFill>
                <a:latin typeface="Bookman Old Style" pitchFamily="18" charset="0"/>
              </a:rPr>
              <a:t>Ю. </a:t>
            </a:r>
            <a:r>
              <a:rPr lang="ru-RU" sz="2800" b="1" dirty="0" err="1" smtClean="0">
                <a:solidFill>
                  <a:srgbClr val="990033"/>
                </a:solidFill>
                <a:latin typeface="Bookman Old Style" pitchFamily="18" charset="0"/>
              </a:rPr>
              <a:t>Чулюкин</a:t>
            </a:r>
            <a:r>
              <a:rPr lang="ru-RU" sz="2800" b="1" dirty="0" smtClean="0">
                <a:solidFill>
                  <a:srgbClr val="990033"/>
                </a:solidFill>
                <a:latin typeface="Bookman Old Style" pitchFamily="18" charset="0"/>
              </a:rPr>
              <a:t>, 1961 год)</a:t>
            </a:r>
            <a:endParaRPr lang="ru-RU" sz="2800" b="1" dirty="0">
              <a:solidFill>
                <a:srgbClr val="990033"/>
              </a:solidFill>
              <a:latin typeface="Bookman Old Style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5455" y="354046"/>
            <a:ext cx="6381651" cy="480165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362615" y="6021288"/>
            <a:ext cx="1781385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rgbClr val="990033"/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ответ</a:t>
            </a:r>
            <a:endParaRPr lang="ru-RU" sz="5400" b="1" cap="none" spc="0" dirty="0">
              <a:ln w="24500" cmpd="dbl">
                <a:solidFill>
                  <a:srgbClr val="990033"/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6" name="Управляющая кнопка: возврат 5">
            <a:hlinkClick r:id="rId2" action="ppaction://hlinksldjump" highlightClick="1"/>
          </p:cNvPr>
          <p:cNvSpPr/>
          <p:nvPr/>
        </p:nvSpPr>
        <p:spPr>
          <a:xfrm>
            <a:off x="8460432" y="24904"/>
            <a:ext cx="652903" cy="504056"/>
          </a:xfrm>
          <a:prstGeom prst="actionButtonRetur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57158" y="1916832"/>
            <a:ext cx="821537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990033"/>
                </a:solidFill>
                <a:latin typeface="Bookman Old Style" pitchFamily="18" charset="0"/>
              </a:rPr>
              <a:t>«Я подумаю об этом завтра» -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фраза сказанная </a:t>
            </a:r>
            <a:r>
              <a:rPr lang="ru-RU" sz="2800" b="1" i="1" dirty="0" err="1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Вивьен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 Ли стала крылатой…. В образе какой героини она произнесла её?</a:t>
            </a:r>
            <a:endParaRPr lang="ru-RU" sz="2800" b="1" i="1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5383" y="167342"/>
            <a:ext cx="4438920" cy="5335240"/>
          </a:xfrm>
          <a:prstGeom prst="rect">
            <a:avLst/>
          </a:prstGeom>
          <a:ln>
            <a:solidFill>
              <a:srgbClr val="A5002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683568" y="5502582"/>
            <a:ext cx="76746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990033"/>
                </a:solidFill>
                <a:latin typeface="Bookman Old Style" pitchFamily="18" charset="0"/>
              </a:rPr>
              <a:t>Скарлет</a:t>
            </a:r>
            <a:r>
              <a:rPr lang="ru-RU" sz="2400" b="1" dirty="0" smtClean="0">
                <a:solidFill>
                  <a:srgbClr val="990033"/>
                </a:solidFill>
                <a:latin typeface="Bookman Old Style" pitchFamily="18" charset="0"/>
              </a:rPr>
              <a:t> </a:t>
            </a:r>
            <a:r>
              <a:rPr lang="ru-RU" sz="2400" b="1" dirty="0" err="1" smtClean="0">
                <a:solidFill>
                  <a:srgbClr val="990033"/>
                </a:solidFill>
                <a:latin typeface="Bookman Old Style" pitchFamily="18" charset="0"/>
              </a:rPr>
              <a:t>Охара</a:t>
            </a:r>
            <a:r>
              <a:rPr lang="ru-RU" sz="2400" b="1" dirty="0">
                <a:solidFill>
                  <a:srgbClr val="990033"/>
                </a:solidFill>
                <a:latin typeface="Bookman Old Style" pitchFamily="18" charset="0"/>
              </a:rPr>
              <a:t> </a:t>
            </a:r>
            <a:endParaRPr lang="ru-RU" sz="2400" b="1" dirty="0" smtClean="0">
              <a:solidFill>
                <a:srgbClr val="990033"/>
              </a:solidFill>
              <a:latin typeface="Bookman Old Style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990033"/>
                </a:solidFill>
                <a:latin typeface="Bookman Old Style" pitchFamily="18" charset="0"/>
              </a:rPr>
              <a:t>(Маргарет Митчелл «Унесенные ветром»)</a:t>
            </a:r>
            <a:endParaRPr lang="ru-RU" sz="2400" b="1" dirty="0">
              <a:solidFill>
                <a:srgbClr val="990033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Управляющая кнопка: возврат 5">
            <a:hlinkClick r:id="rId2" action="ppaction://hlinksldjump" highlightClick="1"/>
          </p:cNvPr>
          <p:cNvSpPr/>
          <p:nvPr/>
        </p:nvSpPr>
        <p:spPr>
          <a:xfrm>
            <a:off x="8460432" y="24904"/>
            <a:ext cx="652903" cy="504056"/>
          </a:xfrm>
          <a:prstGeom prst="actionButtonRetur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/>
          <p:cNvGrpSpPr/>
          <p:nvPr/>
        </p:nvGrpSpPr>
        <p:grpSpPr>
          <a:xfrm>
            <a:off x="628891" y="1412776"/>
            <a:ext cx="7632848" cy="3154710"/>
            <a:chOff x="611560" y="1268760"/>
            <a:chExt cx="7632848" cy="3154710"/>
          </a:xfrm>
        </p:grpSpPr>
        <p:sp>
          <p:nvSpPr>
            <p:cNvPr id="10" name="TextBox 9"/>
            <p:cNvSpPr txBox="1"/>
            <p:nvPr/>
          </p:nvSpPr>
          <p:spPr>
            <a:xfrm>
              <a:off x="611560" y="1268760"/>
              <a:ext cx="2786082" cy="31547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9900" b="1" dirty="0" smtClean="0">
                  <a:solidFill>
                    <a:srgbClr val="660033"/>
                  </a:solidFill>
                  <a:latin typeface="Monotype Corsiva" pitchFamily="66" charset="0"/>
                </a:rPr>
                <a:t>Д</a:t>
              </a:r>
              <a:r>
                <a:rPr lang="ru-RU" sz="19900" dirty="0" smtClean="0">
                  <a:solidFill>
                    <a:srgbClr val="660033"/>
                  </a:solidFill>
                  <a:latin typeface="Alexandra Script" pitchFamily="66" charset="0"/>
                </a:rPr>
                <a:t> </a:t>
              </a:r>
              <a:endParaRPr lang="ru-RU" sz="19900" dirty="0">
                <a:solidFill>
                  <a:srgbClr val="660033"/>
                </a:solidFill>
                <a:latin typeface="Alexandra Script" pitchFamily="66" charset="0"/>
                <a:cs typeface="Andalus" pitchFamily="18" charset="-78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339752" y="2852936"/>
              <a:ext cx="590465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b="1" i="1" dirty="0" err="1" smtClean="0">
                  <a:solidFill>
                    <a:srgbClr val="660033"/>
                  </a:solidFill>
                  <a:latin typeface="Bookman Old Style" pitchFamily="18" charset="0"/>
                  <a:ea typeface="Batang" pitchFamily="18" charset="-127"/>
                </a:rPr>
                <a:t>инамическая</a:t>
              </a:r>
              <a:r>
                <a:rPr lang="ru-RU" sz="4000" b="1" i="1" dirty="0" smtClean="0">
                  <a:solidFill>
                    <a:srgbClr val="660033"/>
                  </a:solidFill>
                  <a:latin typeface="Bookman Old Style" pitchFamily="18" charset="0"/>
                  <a:ea typeface="Batang" pitchFamily="18" charset="-127"/>
                </a:rPr>
                <a:t> пауза</a:t>
              </a:r>
              <a:endParaRPr lang="ru-RU" sz="4000" b="1" i="1" dirty="0">
                <a:solidFill>
                  <a:srgbClr val="660033"/>
                </a:solidFill>
                <a:latin typeface="Bookman Old Style" pitchFamily="18" charset="0"/>
                <a:ea typeface="Batang" pitchFamily="18" charset="-127"/>
              </a:endParaRPr>
            </a:p>
          </p:txBody>
        </p:sp>
      </p:grpSp>
      <p:pic>
        <p:nvPicPr>
          <p:cNvPr id="12" name="Picture 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620688"/>
            <a:ext cx="2090482" cy="2306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3861048"/>
            <a:ext cx="2180492" cy="2406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362615" y="5934670"/>
            <a:ext cx="1781385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rgbClr val="990033"/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ответ</a:t>
            </a:r>
            <a:endParaRPr lang="ru-RU" sz="5400" b="1" cap="none" spc="0" dirty="0">
              <a:ln w="24500" cmpd="dbl">
                <a:solidFill>
                  <a:srgbClr val="990033"/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7170" name="AutoShape 2" descr="http://s.qguys.com/diaries/68/14/478138_55_3103712073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Управляющая кнопка: возврат 7">
            <a:hlinkClick r:id="rId2" action="ppaction://hlinksldjump" highlightClick="1"/>
          </p:cNvPr>
          <p:cNvSpPr/>
          <p:nvPr/>
        </p:nvSpPr>
        <p:spPr>
          <a:xfrm>
            <a:off x="8460432" y="24904"/>
            <a:ext cx="652903" cy="504056"/>
          </a:xfrm>
          <a:prstGeom prst="actionButtonRetur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648787" y="1556792"/>
            <a:ext cx="41434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990033"/>
                </a:solidFill>
                <a:latin typeface="Bookman Old Style" pitchFamily="18" charset="0"/>
              </a:rPr>
              <a:t>Перед вами картина Леонардо да Винчи  «</a:t>
            </a:r>
            <a:r>
              <a:rPr lang="ru-RU" sz="2400" dirty="0" err="1" smtClean="0">
                <a:solidFill>
                  <a:srgbClr val="990033"/>
                </a:solidFill>
                <a:latin typeface="Bookman Old Style" pitchFamily="18" charset="0"/>
              </a:rPr>
              <a:t>Мона</a:t>
            </a:r>
            <a:r>
              <a:rPr lang="ru-RU" sz="2400" dirty="0" smtClean="0">
                <a:solidFill>
                  <a:srgbClr val="990033"/>
                </a:solidFill>
                <a:latin typeface="Bookman Old Style" pitchFamily="18" charset="0"/>
              </a:rPr>
              <a:t> Лиза»</a:t>
            </a:r>
            <a:endParaRPr lang="ru-RU" sz="2400" dirty="0">
              <a:solidFill>
                <a:srgbClr val="990033"/>
              </a:solidFill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57752" y="3475364"/>
            <a:ext cx="407196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990033"/>
                </a:solidFill>
                <a:latin typeface="Bookman Old Style" pitchFamily="18" charset="0"/>
              </a:rPr>
              <a:t>Вам известно, какая у </a:t>
            </a:r>
            <a:r>
              <a:rPr lang="ru-RU" sz="2400" b="1" dirty="0" err="1">
                <a:solidFill>
                  <a:srgbClr val="990033"/>
                </a:solidFill>
                <a:latin typeface="Bookman Old Style" pitchFamily="18" charset="0"/>
              </a:rPr>
              <a:t>Моны</a:t>
            </a:r>
            <a:r>
              <a:rPr lang="ru-RU" sz="2400" b="1" dirty="0">
                <a:solidFill>
                  <a:srgbClr val="990033"/>
                </a:solidFill>
                <a:latin typeface="Bookman Old Style" pitchFamily="18" charset="0"/>
              </a:rPr>
              <a:t> Лизы фамилия?</a:t>
            </a:r>
            <a:r>
              <a:rPr lang="ru-RU" sz="2000" dirty="0" smtClean="0">
                <a:solidFill>
                  <a:srgbClr val="990033"/>
                </a:solidFill>
              </a:rPr>
              <a:t/>
            </a:r>
            <a:br>
              <a:rPr lang="ru-RU" sz="2000" dirty="0" smtClean="0">
                <a:solidFill>
                  <a:srgbClr val="990033"/>
                </a:solidFill>
              </a:rPr>
            </a:br>
            <a:r>
              <a:rPr lang="ru-RU" sz="2000" dirty="0" smtClean="0">
                <a:solidFill>
                  <a:srgbClr val="990033"/>
                </a:solidFill>
              </a:rPr>
              <a:t/>
            </a:r>
            <a:br>
              <a:rPr lang="ru-RU" sz="2000" dirty="0" smtClean="0">
                <a:solidFill>
                  <a:srgbClr val="990033"/>
                </a:solidFill>
              </a:rPr>
            </a:br>
            <a:endParaRPr lang="ru-RU" sz="2000" dirty="0">
              <a:solidFill>
                <a:srgbClr val="990033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69896" y="2628979"/>
            <a:ext cx="47098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990033"/>
                </a:solidFill>
                <a:latin typeface="Bookman Old Style" pitchFamily="18" charset="0"/>
              </a:rPr>
              <a:t>Полное название картины «Портрет госпожи Лизы </a:t>
            </a:r>
            <a:r>
              <a:rPr lang="ru-RU" sz="2400" b="1" dirty="0" err="1" smtClean="0">
                <a:solidFill>
                  <a:srgbClr val="990033"/>
                </a:solidFill>
                <a:latin typeface="Bookman Old Style" pitchFamily="18" charset="0"/>
              </a:rPr>
              <a:t>дель</a:t>
            </a:r>
            <a:r>
              <a:rPr lang="ru-RU" sz="2400" b="1" dirty="0" smtClean="0">
                <a:solidFill>
                  <a:srgbClr val="990033"/>
                </a:solidFill>
                <a:latin typeface="Bookman Old Style" pitchFamily="18" charset="0"/>
              </a:rPr>
              <a:t> </a:t>
            </a:r>
            <a:r>
              <a:rPr lang="ru-RU" sz="2400" b="1" dirty="0" err="1" smtClean="0">
                <a:solidFill>
                  <a:srgbClr val="990033"/>
                </a:solidFill>
                <a:latin typeface="Bookman Old Style" pitchFamily="18" charset="0"/>
              </a:rPr>
              <a:t>Джакондо</a:t>
            </a:r>
            <a:r>
              <a:rPr lang="ru-RU" sz="2400" b="1" dirty="0" smtClean="0">
                <a:solidFill>
                  <a:srgbClr val="990033"/>
                </a:solidFill>
                <a:latin typeface="Bookman Old Style" pitchFamily="18" charset="0"/>
              </a:rPr>
              <a:t>»</a:t>
            </a:r>
            <a:endParaRPr lang="ru-RU" sz="2400" b="1" dirty="0">
              <a:solidFill>
                <a:srgbClr val="990033"/>
              </a:solidFill>
              <a:latin typeface="Bookman Old Style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515" y="351274"/>
            <a:ext cx="4135381" cy="6265941"/>
          </a:xfrm>
          <a:prstGeom prst="rect">
            <a:avLst/>
          </a:prstGeom>
          <a:ln>
            <a:solidFill>
              <a:srgbClr val="A50021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362615" y="5934670"/>
            <a:ext cx="1781385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rgbClr val="990033"/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ответ</a:t>
            </a:r>
            <a:endParaRPr lang="ru-RU" sz="5400" b="1" cap="none" spc="0" dirty="0">
              <a:ln w="24500" cmpd="dbl">
                <a:solidFill>
                  <a:srgbClr val="990033"/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7" name="Управляющая кнопка: возврат 6">
            <a:hlinkClick r:id="rId2" action="ppaction://hlinksldjump" highlightClick="1"/>
          </p:cNvPr>
          <p:cNvSpPr/>
          <p:nvPr/>
        </p:nvSpPr>
        <p:spPr>
          <a:xfrm>
            <a:off x="8460432" y="24904"/>
            <a:ext cx="652903" cy="504056"/>
          </a:xfrm>
          <a:prstGeom prst="actionButtonRetur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785786" y="844692"/>
            <a:ext cx="7429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990033"/>
                </a:solidFill>
                <a:latin typeface="Bookman Old Style" pitchFamily="18" charset="0"/>
              </a:rPr>
              <a:t>Как связаны между собой Анна Каренина, и Александр Сергеевич Пушкин?</a:t>
            </a:r>
            <a:endParaRPr lang="ru-RU" sz="2400" b="1" dirty="0">
              <a:solidFill>
                <a:srgbClr val="990033"/>
              </a:solidFill>
              <a:latin typeface="Bookman Old Style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844276"/>
            <a:ext cx="2859024" cy="426110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838472"/>
            <a:ext cx="2914116" cy="424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41777" y="2132856"/>
            <a:ext cx="37862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990033"/>
                </a:solidFill>
                <a:latin typeface="Bookman Old Style" pitchFamily="18" charset="0"/>
              </a:rPr>
              <a:t>Мария Александровна </a:t>
            </a:r>
            <a:r>
              <a:rPr lang="ru-RU" sz="2400" b="1" i="1" dirty="0" err="1" smtClean="0">
                <a:solidFill>
                  <a:srgbClr val="990033"/>
                </a:solidFill>
                <a:latin typeface="Bookman Old Style" pitchFamily="18" charset="0"/>
              </a:rPr>
              <a:t>Гартунг</a:t>
            </a:r>
            <a:r>
              <a:rPr lang="ru-RU" sz="2400" b="1" i="1" dirty="0" smtClean="0">
                <a:solidFill>
                  <a:srgbClr val="990033"/>
                </a:solidFill>
                <a:latin typeface="Bookman Old Style" pitchFamily="18" charset="0"/>
              </a:rPr>
              <a:t> (старшая дочь А.С. Пушкина) стала прототипом Анны Карениной </a:t>
            </a:r>
            <a:endParaRPr lang="ru-RU" sz="2400" b="1" i="1" dirty="0">
              <a:solidFill>
                <a:srgbClr val="990033"/>
              </a:solidFill>
              <a:latin typeface="Bookman Old Style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302" y="725097"/>
            <a:ext cx="4233333" cy="5300133"/>
          </a:xfrm>
          <a:prstGeom prst="rect">
            <a:avLst/>
          </a:prstGeom>
          <a:ln w="38100">
            <a:solidFill>
              <a:srgbClr val="A50021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Управляющая кнопка: возврат 7">
            <a:hlinkClick r:id="rId3" action="ppaction://hlinksldjump" highlightClick="1"/>
          </p:cNvPr>
          <p:cNvSpPr/>
          <p:nvPr/>
        </p:nvSpPr>
        <p:spPr>
          <a:xfrm>
            <a:off x="8460432" y="24904"/>
            <a:ext cx="652903" cy="504056"/>
          </a:xfrm>
          <a:prstGeom prst="actionButtonRetur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362615" y="5982726"/>
            <a:ext cx="1781385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rgbClr val="990033"/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ответ</a:t>
            </a:r>
            <a:endParaRPr lang="ru-RU" sz="5400" b="1" cap="none" spc="0" dirty="0">
              <a:ln w="24500" cmpd="dbl">
                <a:solidFill>
                  <a:srgbClr val="990033"/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179512" y="284539"/>
            <a:ext cx="8549434" cy="5927100"/>
            <a:chOff x="179512" y="284539"/>
            <a:chExt cx="8549434" cy="5927100"/>
          </a:xfrm>
        </p:grpSpPr>
        <p:sp>
          <p:nvSpPr>
            <p:cNvPr id="4" name="TextBox 3"/>
            <p:cNvSpPr txBox="1"/>
            <p:nvPr/>
          </p:nvSpPr>
          <p:spPr>
            <a:xfrm>
              <a:off x="179512" y="284539"/>
              <a:ext cx="8501122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 smtClean="0">
                  <a:solidFill>
                    <a:srgbClr val="990033"/>
                  </a:solidFill>
                  <a:latin typeface="Bookman Old Style" pitchFamily="18" charset="0"/>
                </a:rPr>
                <a:t>Эта женщина – скульптор создала музей в </a:t>
              </a:r>
              <a:r>
                <a:rPr lang="ru-RU" sz="2800" b="1" dirty="0" err="1" smtClean="0">
                  <a:solidFill>
                    <a:srgbClr val="990033"/>
                  </a:solidFill>
                  <a:latin typeface="Bookman Old Style" pitchFamily="18" charset="0"/>
                </a:rPr>
                <a:t>Лондоне,в</a:t>
              </a:r>
              <a:r>
                <a:rPr lang="ru-RU" sz="2800" b="1" dirty="0" smtClean="0">
                  <a:solidFill>
                    <a:srgbClr val="990033"/>
                  </a:solidFill>
                  <a:latin typeface="Bookman Old Style" pitchFamily="18" charset="0"/>
                </a:rPr>
                <a:t> котором можно увидеть следующие экспонаты: </a:t>
              </a:r>
              <a:endParaRPr lang="ru-RU" sz="2800" b="1" dirty="0">
                <a:solidFill>
                  <a:srgbClr val="990033"/>
                </a:solidFill>
                <a:latin typeface="Bookman Old Style" pitchFamily="18" charset="0"/>
              </a:endParaRPr>
            </a:p>
          </p:txBody>
        </p:sp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92392" y="1743021"/>
              <a:ext cx="2959215" cy="4438823"/>
            </a:xfrm>
            <a:prstGeom prst="rect">
              <a:avLst/>
            </a:prstGeom>
            <a:ln>
              <a:solidFill>
                <a:srgbClr val="A50021"/>
              </a:solidFill>
            </a:ln>
          </p:spPr>
        </p:pic>
        <p:pic>
          <p:nvPicPr>
            <p:cNvPr id="5" name="Рисунок 4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95536" y="1772816"/>
              <a:ext cx="2455981" cy="4438823"/>
            </a:xfrm>
            <a:prstGeom prst="rect">
              <a:avLst/>
            </a:prstGeom>
            <a:ln>
              <a:solidFill>
                <a:srgbClr val="A50021"/>
              </a:solidFill>
            </a:ln>
          </p:spPr>
        </p:pic>
        <p:pic>
          <p:nvPicPr>
            <p:cNvPr id="6" name="Рисунок 5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328800" y="1743021"/>
              <a:ext cx="2400146" cy="4453720"/>
            </a:xfrm>
            <a:prstGeom prst="rect">
              <a:avLst/>
            </a:prstGeom>
            <a:ln>
              <a:solidFill>
                <a:srgbClr val="A50021"/>
              </a:solidFill>
            </a:ln>
          </p:spPr>
        </p:pic>
      </p:grpSp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4834" y="284539"/>
            <a:ext cx="3450478" cy="5157708"/>
          </a:xfrm>
          <a:prstGeom prst="rect">
            <a:avLst/>
          </a:prstGeom>
          <a:ln w="38100">
            <a:solidFill>
              <a:srgbClr val="A5002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484461" y="5427768"/>
            <a:ext cx="80010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990033"/>
                </a:solidFill>
                <a:latin typeface="Bookman Old Style" pitchFamily="18" charset="0"/>
              </a:rPr>
              <a:t>Мадам Анна Мария </a:t>
            </a:r>
            <a:r>
              <a:rPr lang="ru-RU" sz="2800" b="1" dirty="0" err="1" smtClean="0">
                <a:solidFill>
                  <a:srgbClr val="990033"/>
                </a:solidFill>
                <a:latin typeface="Bookman Old Style" pitchFamily="18" charset="0"/>
              </a:rPr>
              <a:t>Тюссо</a:t>
            </a:r>
            <a:endParaRPr lang="ru-RU" sz="2800" b="1" dirty="0" smtClean="0">
              <a:solidFill>
                <a:srgbClr val="990033"/>
              </a:solidFill>
              <a:latin typeface="Bookman Old Style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990033"/>
                </a:solidFill>
                <a:latin typeface="Bookman Old Style" pitchFamily="18" charset="0"/>
              </a:rPr>
              <a:t>«Музей восковых фигур Мадам </a:t>
            </a:r>
            <a:r>
              <a:rPr lang="ru-RU" sz="2800" b="1" dirty="0" err="1" smtClean="0">
                <a:solidFill>
                  <a:srgbClr val="990033"/>
                </a:solidFill>
                <a:latin typeface="Bookman Old Style" pitchFamily="18" charset="0"/>
              </a:rPr>
              <a:t>Тюссо</a:t>
            </a:r>
            <a:r>
              <a:rPr lang="ru-RU" sz="2400" b="1" dirty="0" smtClean="0">
                <a:solidFill>
                  <a:srgbClr val="990033"/>
                </a:solidFill>
                <a:latin typeface="Bookman Old Style" pitchFamily="18" charset="0"/>
              </a:rPr>
              <a:t>»</a:t>
            </a:r>
            <a:endParaRPr lang="ru-RU" sz="2400" b="1" dirty="0">
              <a:solidFill>
                <a:srgbClr val="990033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Управляющая кнопка: возврат 7">
            <a:hlinkClick r:id="rId2" action="ppaction://hlinksldjump" highlightClick="1"/>
          </p:cNvPr>
          <p:cNvSpPr/>
          <p:nvPr/>
        </p:nvSpPr>
        <p:spPr>
          <a:xfrm>
            <a:off x="8460432" y="24904"/>
            <a:ext cx="652903" cy="504056"/>
          </a:xfrm>
          <a:prstGeom prst="actionButtonRetur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" name="Группа 6"/>
          <p:cNvGrpSpPr/>
          <p:nvPr/>
        </p:nvGrpSpPr>
        <p:grpSpPr>
          <a:xfrm>
            <a:off x="539552" y="764704"/>
            <a:ext cx="8372910" cy="2646878"/>
            <a:chOff x="539552" y="764704"/>
            <a:chExt cx="8372910" cy="2646878"/>
          </a:xfrm>
        </p:grpSpPr>
        <p:sp>
          <p:nvSpPr>
            <p:cNvPr id="9" name="TextBox 8"/>
            <p:cNvSpPr txBox="1"/>
            <p:nvPr/>
          </p:nvSpPr>
          <p:spPr>
            <a:xfrm>
              <a:off x="539552" y="764704"/>
              <a:ext cx="2786082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600" b="1" dirty="0" smtClean="0">
                  <a:solidFill>
                    <a:srgbClr val="660033"/>
                  </a:solidFill>
                  <a:latin typeface="Alexandra Script" pitchFamily="66" charset="0"/>
                </a:rPr>
                <a:t>М</a:t>
              </a:r>
              <a:r>
                <a:rPr lang="ru-RU" sz="16600" dirty="0" smtClean="0">
                  <a:solidFill>
                    <a:srgbClr val="660033"/>
                  </a:solidFill>
                  <a:latin typeface="Alexandra Script" pitchFamily="66" charset="0"/>
                </a:rPr>
                <a:t> </a:t>
              </a:r>
              <a:endParaRPr lang="ru-RU" sz="16600" dirty="0">
                <a:solidFill>
                  <a:srgbClr val="660033"/>
                </a:solidFill>
                <a:latin typeface="Alexandra Script" pitchFamily="66" charset="0"/>
                <a:cs typeface="Andalus" pitchFamily="18" charset="-78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500298" y="1714488"/>
              <a:ext cx="617615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b="1" i="1" dirty="0" err="1" smtClean="0">
                  <a:solidFill>
                    <a:srgbClr val="660033"/>
                  </a:solidFill>
                  <a:latin typeface="Bookman Old Style" pitchFamily="18" charset="0"/>
                  <a:ea typeface="Batang" pitchFamily="18" charset="-127"/>
                </a:rPr>
                <a:t>узыкальная</a:t>
              </a:r>
              <a:endParaRPr lang="ru-RU" sz="4000" b="1" i="1" dirty="0">
                <a:solidFill>
                  <a:srgbClr val="660033"/>
                </a:solidFill>
                <a:latin typeface="Bookman Old Style" pitchFamily="18" charset="0"/>
                <a:ea typeface="Batang" pitchFamily="18" charset="-127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076056" y="2348880"/>
              <a:ext cx="383640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b="1" i="1" dirty="0" smtClean="0">
                  <a:solidFill>
                    <a:srgbClr val="660033"/>
                  </a:solidFill>
                  <a:latin typeface="Bookman Old Style" pitchFamily="18" charset="0"/>
                  <a:ea typeface="Batang" pitchFamily="18" charset="-127"/>
                </a:rPr>
                <a:t>страничка</a:t>
              </a:r>
              <a:endParaRPr lang="ru-RU" sz="4000" b="1" i="1" dirty="0">
                <a:solidFill>
                  <a:srgbClr val="660033"/>
                </a:solidFill>
                <a:latin typeface="Bookman Old Style" pitchFamily="18" charset="0"/>
                <a:ea typeface="Batang" pitchFamily="18" charset="-127"/>
              </a:endParaRPr>
            </a:p>
          </p:txBody>
        </p:sp>
      </p:grpSp>
      <p:pic>
        <p:nvPicPr>
          <p:cNvPr id="12" name="Picture 4" descr="http://images-photo.ru/_ph/19/2/916309566.gif"/>
          <p:cNvPicPr>
            <a:picLocks noChangeAspect="1" noChangeArrowheads="1" noCrop="1"/>
          </p:cNvPicPr>
          <p:nvPr/>
        </p:nvPicPr>
        <p:blipFill>
          <a:blip r:embed="rId3" cstate="print">
            <a:lum bright="-10000" contrast="3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187624" y="3258570"/>
            <a:ext cx="7143800" cy="178595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362615" y="5934670"/>
            <a:ext cx="1781385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rgbClr val="990033"/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ответ</a:t>
            </a:r>
            <a:endParaRPr lang="ru-RU" sz="5400" b="1" cap="none" spc="0" dirty="0">
              <a:ln w="24500" cmpd="dbl">
                <a:solidFill>
                  <a:srgbClr val="990033"/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7" name="Управляющая кнопка: возврат 6">
            <a:hlinkClick r:id="rId2" action="ppaction://hlinksldjump" highlightClick="1"/>
          </p:cNvPr>
          <p:cNvSpPr/>
          <p:nvPr/>
        </p:nvSpPr>
        <p:spPr>
          <a:xfrm>
            <a:off x="8460432" y="24904"/>
            <a:ext cx="652903" cy="504056"/>
          </a:xfrm>
          <a:prstGeom prst="actionButtonRetur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75982" y="5013176"/>
            <a:ext cx="8286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990033"/>
                </a:solidFill>
                <a:latin typeface="Bookman Old Style" pitchFamily="18" charset="0"/>
              </a:rPr>
              <a:t>Перед вами фрагмент картины В.И. Сурикова. Какой титул носила изображенная на ней особа?</a:t>
            </a:r>
            <a:endParaRPr lang="ru-RU" sz="2400" b="1" dirty="0">
              <a:solidFill>
                <a:srgbClr val="990033"/>
              </a:solidFill>
              <a:latin typeface="Bookman Old Style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4504" y="531461"/>
            <a:ext cx="6174991" cy="4294717"/>
          </a:xfrm>
          <a:prstGeom prst="rect">
            <a:avLst/>
          </a:prstGeom>
          <a:ln w="28575">
            <a:solidFill>
              <a:srgbClr val="A5002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857224" y="5072074"/>
            <a:ext cx="778674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990033"/>
                </a:solidFill>
                <a:latin typeface="Bookman Old Style" pitchFamily="18" charset="0"/>
              </a:rPr>
              <a:t>Боярыня </a:t>
            </a:r>
          </a:p>
          <a:p>
            <a:pPr algn="ctr"/>
            <a:r>
              <a:rPr lang="ru-RU" sz="2800" b="1" dirty="0" smtClean="0">
                <a:solidFill>
                  <a:srgbClr val="990033"/>
                </a:solidFill>
                <a:latin typeface="Bookman Old Style" pitchFamily="18" charset="0"/>
              </a:rPr>
              <a:t>(В.И. Суриков «Боярыня Морозова», 1887 год)</a:t>
            </a:r>
            <a:endParaRPr lang="ru-RU" sz="2800" b="1" dirty="0">
              <a:solidFill>
                <a:srgbClr val="990033"/>
              </a:solidFill>
              <a:latin typeface="Bookman Old Style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120" y="510802"/>
            <a:ext cx="7223760" cy="4517136"/>
          </a:xfrm>
          <a:prstGeom prst="rect">
            <a:avLst/>
          </a:prstGeom>
          <a:ln w="38100">
            <a:solidFill>
              <a:srgbClr val="A50021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5827" y="4749730"/>
            <a:ext cx="8001056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990033"/>
                </a:solidFill>
                <a:latin typeface="Bookman Old Style" pitchFamily="18" charset="0"/>
              </a:rPr>
              <a:t>Спалив собственные волосы во время завивки, легендарная Коко </a:t>
            </a:r>
            <a:r>
              <a:rPr lang="ru-RU" sz="2800" b="1" dirty="0" err="1">
                <a:solidFill>
                  <a:srgbClr val="990033"/>
                </a:solidFill>
                <a:latin typeface="Bookman Old Style" pitchFamily="18" charset="0"/>
              </a:rPr>
              <a:t>Шанель</a:t>
            </a:r>
            <a:r>
              <a:rPr lang="ru-RU" sz="2800" b="1" dirty="0">
                <a:solidFill>
                  <a:srgbClr val="990033"/>
                </a:solidFill>
                <a:latin typeface="Bookman Old Style" pitchFamily="18" charset="0"/>
              </a:rPr>
              <a:t> подарила всем женщинам мира именно это.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362615" y="5934670"/>
            <a:ext cx="1781385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rgbClr val="990033"/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ответ</a:t>
            </a:r>
            <a:endParaRPr lang="ru-RU" sz="5400" b="1" cap="none" spc="0" dirty="0">
              <a:ln w="24500" cmpd="dbl">
                <a:solidFill>
                  <a:srgbClr val="990033"/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8" name="Управляющая кнопка: возврат 7">
            <a:hlinkClick r:id="rId2" action="ppaction://hlinksldjump" highlightClick="1"/>
          </p:cNvPr>
          <p:cNvSpPr/>
          <p:nvPr/>
        </p:nvSpPr>
        <p:spPr>
          <a:xfrm>
            <a:off x="8460432" y="24904"/>
            <a:ext cx="652903" cy="504056"/>
          </a:xfrm>
          <a:prstGeom prst="actionButtonRetur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193016"/>
            <a:ext cx="3960440" cy="4574486"/>
          </a:xfrm>
          <a:prstGeom prst="rect">
            <a:avLst/>
          </a:prstGeom>
          <a:ln w="38100">
            <a:solidFill>
              <a:srgbClr val="A5002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095245" y="5293023"/>
            <a:ext cx="7286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990033"/>
                </a:solidFill>
                <a:latin typeface="Bookman Old Style" pitchFamily="18" charset="0"/>
              </a:rPr>
              <a:t>Короткую стрижку</a:t>
            </a:r>
            <a:endParaRPr lang="ru-RU" sz="3200" b="1" dirty="0">
              <a:solidFill>
                <a:srgbClr val="990033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362615" y="5934670"/>
            <a:ext cx="1781385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rgbClr val="990033"/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ответ</a:t>
            </a:r>
            <a:endParaRPr lang="ru-RU" sz="5400" b="1" cap="none" spc="0" dirty="0">
              <a:ln w="24500" cmpd="dbl">
                <a:solidFill>
                  <a:srgbClr val="990033"/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0" name="Управляющая кнопка: возврат 9">
            <a:hlinkClick r:id="rId2" action="ppaction://hlinksldjump" highlightClick="1"/>
          </p:cNvPr>
          <p:cNvSpPr/>
          <p:nvPr/>
        </p:nvSpPr>
        <p:spPr>
          <a:xfrm>
            <a:off x="8460432" y="24904"/>
            <a:ext cx="652903" cy="504056"/>
          </a:xfrm>
          <a:prstGeom prst="actionButtonRetur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104906" y="276932"/>
            <a:ext cx="8832365" cy="6592168"/>
            <a:chOff x="104906" y="372306"/>
            <a:chExt cx="8832365" cy="6496794"/>
          </a:xfrm>
        </p:grpSpPr>
        <p:sp>
          <p:nvSpPr>
            <p:cNvPr id="4" name="TextBox 3"/>
            <p:cNvSpPr txBox="1"/>
            <p:nvPr/>
          </p:nvSpPr>
          <p:spPr>
            <a:xfrm>
              <a:off x="4222395" y="1556792"/>
              <a:ext cx="4714876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990033"/>
                  </a:solidFill>
                  <a:latin typeface="Bookman Old Style" pitchFamily="18" charset="0"/>
                </a:rPr>
                <a:t>Женщины это покупают сами, пользуются регулярно, постепенно съедают. Мужчины и не пользуются, и не покупают, но все равно съедают. Что это</a:t>
              </a:r>
              <a:r>
                <a:rPr lang="ru-RU" sz="2400" b="1" dirty="0" smtClean="0">
                  <a:solidFill>
                    <a:srgbClr val="990033"/>
                  </a:solidFill>
                  <a:latin typeface="Bookman Old Style" pitchFamily="18" charset="0"/>
                </a:rPr>
                <a:t>?</a:t>
              </a:r>
              <a:endParaRPr lang="ru-RU" sz="2400" b="1" dirty="0">
                <a:solidFill>
                  <a:srgbClr val="990033"/>
                </a:solidFill>
                <a:latin typeface="Bookman Old Style" pitchFamily="18" charset="0"/>
              </a:endParaRPr>
            </a:p>
          </p:txBody>
        </p:sp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906" y="372306"/>
              <a:ext cx="4980876" cy="6496794"/>
            </a:xfrm>
            <a:prstGeom prst="rect">
              <a:avLst/>
            </a:prstGeom>
          </p:spPr>
        </p:pic>
      </p:grp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908720"/>
            <a:ext cx="5495348" cy="41764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95344" y="5517232"/>
            <a:ext cx="39844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990033"/>
                </a:solidFill>
                <a:latin typeface="Bookman Old Style" pitchFamily="18" charset="0"/>
              </a:rPr>
              <a:t>Губная помада</a:t>
            </a:r>
            <a:endParaRPr lang="ru-RU" sz="3600" b="1" dirty="0">
              <a:solidFill>
                <a:srgbClr val="990033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32736" y="1158244"/>
            <a:ext cx="3357586" cy="78581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9900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rgbClr val="990033"/>
              </a:solidFill>
              <a:latin typeface="Bookman Old Style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990033"/>
                </a:solidFill>
                <a:latin typeface="Bookman Old Style" pitchFamily="18" charset="0"/>
              </a:rPr>
              <a:t>Прекрасных женщин имена…</a:t>
            </a:r>
          </a:p>
          <a:p>
            <a:pPr algn="ctr"/>
            <a:endParaRPr lang="ru-RU" b="1" dirty="0">
              <a:solidFill>
                <a:srgbClr val="990033"/>
              </a:solidFill>
              <a:latin typeface="Bookman Old Style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4104" y="2166356"/>
            <a:ext cx="3357586" cy="78581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9900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rgbClr val="990033"/>
              </a:solidFill>
              <a:latin typeface="Bookman Old Style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990033"/>
                </a:solidFill>
                <a:latin typeface="Bookman Old Style" pitchFamily="18" charset="0"/>
              </a:rPr>
              <a:t>Женщины говорят</a:t>
            </a:r>
          </a:p>
          <a:p>
            <a:pPr algn="ctr"/>
            <a:endParaRPr lang="ru-RU" b="1" dirty="0">
              <a:solidFill>
                <a:srgbClr val="990033"/>
              </a:solidFill>
              <a:latin typeface="Bookman Old Style" pitchFamily="18" charset="0"/>
            </a:endParaRPr>
          </a:p>
        </p:txBody>
      </p:sp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4118950" y="1158244"/>
            <a:ext cx="928694" cy="78581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9900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1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>
            <a:hlinkClick r:id="rId4" action="ppaction://hlinksldjump"/>
          </p:cNvPr>
          <p:cNvSpPr/>
          <p:nvPr/>
        </p:nvSpPr>
        <p:spPr>
          <a:xfrm>
            <a:off x="5047644" y="1158244"/>
            <a:ext cx="928694" cy="78581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9900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2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0" name="Скругленный прямоугольник 9">
            <a:hlinkClick r:id="rId5" action="ppaction://hlinksldjump"/>
          </p:cNvPr>
          <p:cNvSpPr/>
          <p:nvPr/>
        </p:nvSpPr>
        <p:spPr>
          <a:xfrm>
            <a:off x="5976338" y="1158244"/>
            <a:ext cx="928694" cy="78581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9900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3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>
            <a:hlinkClick r:id="rId6" action="ppaction://hlinksldjump"/>
          </p:cNvPr>
          <p:cNvSpPr/>
          <p:nvPr/>
        </p:nvSpPr>
        <p:spPr>
          <a:xfrm>
            <a:off x="6905032" y="1158244"/>
            <a:ext cx="928694" cy="78581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9900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4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>
            <a:hlinkClick r:id="rId7" action="ppaction://hlinksldjump"/>
          </p:cNvPr>
          <p:cNvSpPr/>
          <p:nvPr/>
        </p:nvSpPr>
        <p:spPr>
          <a:xfrm>
            <a:off x="7833726" y="1158244"/>
            <a:ext cx="928694" cy="78581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9900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5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28" name="Скругленный прямоугольник 27">
            <a:hlinkClick r:id="rId8" action="ppaction://hlinksldjump"/>
          </p:cNvPr>
          <p:cNvSpPr/>
          <p:nvPr/>
        </p:nvSpPr>
        <p:spPr>
          <a:xfrm>
            <a:off x="4110318" y="2166356"/>
            <a:ext cx="928694" cy="78581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9900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1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29" name="Скругленный прямоугольник 28">
            <a:hlinkClick r:id="rId9" action="ppaction://hlinksldjump"/>
          </p:cNvPr>
          <p:cNvSpPr/>
          <p:nvPr/>
        </p:nvSpPr>
        <p:spPr>
          <a:xfrm>
            <a:off x="5039012" y="2166356"/>
            <a:ext cx="928694" cy="78581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9900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2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0" name="Скругленный прямоугольник 29">
            <a:hlinkClick r:id="rId10" action="ppaction://hlinksldjump"/>
          </p:cNvPr>
          <p:cNvSpPr/>
          <p:nvPr/>
        </p:nvSpPr>
        <p:spPr>
          <a:xfrm>
            <a:off x="5967706" y="2166356"/>
            <a:ext cx="928694" cy="78581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9900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3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1" name="Скругленный прямоугольник 30">
            <a:hlinkClick r:id="rId11" action="ppaction://hlinksldjump"/>
          </p:cNvPr>
          <p:cNvSpPr/>
          <p:nvPr/>
        </p:nvSpPr>
        <p:spPr>
          <a:xfrm>
            <a:off x="6896400" y="2166356"/>
            <a:ext cx="928694" cy="78581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9900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4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2" name="Скругленный прямоугольник 31">
            <a:hlinkClick r:id="rId12" action="ppaction://hlinksldjump"/>
          </p:cNvPr>
          <p:cNvSpPr/>
          <p:nvPr/>
        </p:nvSpPr>
        <p:spPr>
          <a:xfrm>
            <a:off x="7825094" y="2166356"/>
            <a:ext cx="928694" cy="78581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9900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5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16340" y="3174840"/>
            <a:ext cx="3357586" cy="78581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9900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990033"/>
                </a:solidFill>
                <a:latin typeface="Bookman Old Style" pitchFamily="18" charset="0"/>
              </a:rPr>
              <a:t>Женщины в искусстве</a:t>
            </a:r>
            <a:endParaRPr lang="ru-RU" sz="2000" b="1" dirty="0">
              <a:solidFill>
                <a:srgbClr val="990033"/>
              </a:solidFill>
              <a:latin typeface="Bookman Old Style" pitchFamily="18" charset="0"/>
            </a:endParaRPr>
          </a:p>
        </p:txBody>
      </p:sp>
      <p:sp>
        <p:nvSpPr>
          <p:cNvPr id="22" name="Скругленный прямоугольник 21">
            <a:hlinkClick r:id="rId13" action="ppaction://hlinksldjump"/>
          </p:cNvPr>
          <p:cNvSpPr/>
          <p:nvPr/>
        </p:nvSpPr>
        <p:spPr>
          <a:xfrm>
            <a:off x="4102554" y="3174840"/>
            <a:ext cx="928694" cy="78581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9900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1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3" name="Скругленный прямоугольник 32">
            <a:hlinkClick r:id="rId14" action="ppaction://hlinksldjump"/>
          </p:cNvPr>
          <p:cNvSpPr/>
          <p:nvPr/>
        </p:nvSpPr>
        <p:spPr>
          <a:xfrm>
            <a:off x="5031248" y="3174840"/>
            <a:ext cx="928694" cy="78581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9900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2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4" name="Скругленный прямоугольник 33">
            <a:hlinkClick r:id="rId15" action="ppaction://hlinksldjump"/>
          </p:cNvPr>
          <p:cNvSpPr/>
          <p:nvPr/>
        </p:nvSpPr>
        <p:spPr>
          <a:xfrm>
            <a:off x="5959942" y="3174840"/>
            <a:ext cx="928694" cy="78581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9900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3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5" name="Скругленный прямоугольник 34">
            <a:hlinkClick r:id="rId16" action="ppaction://hlinksldjump"/>
          </p:cNvPr>
          <p:cNvSpPr/>
          <p:nvPr/>
        </p:nvSpPr>
        <p:spPr>
          <a:xfrm>
            <a:off x="6888636" y="3174840"/>
            <a:ext cx="928694" cy="78581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9900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4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6" name="Скругленный прямоугольник 35">
            <a:hlinkClick r:id="rId17" action="ppaction://hlinksldjump"/>
          </p:cNvPr>
          <p:cNvSpPr/>
          <p:nvPr/>
        </p:nvSpPr>
        <p:spPr>
          <a:xfrm>
            <a:off x="7817330" y="3174840"/>
            <a:ext cx="928694" cy="78581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9900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5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316340" y="4215190"/>
            <a:ext cx="3357586" cy="78581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9900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990033"/>
                </a:solidFill>
                <a:latin typeface="Bookman Old Style" pitchFamily="18" charset="0"/>
              </a:rPr>
              <a:t>Около гардеробная тема…</a:t>
            </a:r>
            <a:endParaRPr lang="ru-RU" sz="2000" b="1" dirty="0">
              <a:solidFill>
                <a:srgbClr val="990033"/>
              </a:solidFill>
              <a:latin typeface="Bookman Old Style" pitchFamily="18" charset="0"/>
            </a:endParaRPr>
          </a:p>
        </p:txBody>
      </p:sp>
      <p:sp>
        <p:nvSpPr>
          <p:cNvPr id="38" name="Скругленный прямоугольник 37">
            <a:hlinkClick r:id="rId18" action="ppaction://hlinksldjump"/>
          </p:cNvPr>
          <p:cNvSpPr/>
          <p:nvPr/>
        </p:nvSpPr>
        <p:spPr>
          <a:xfrm>
            <a:off x="4102554" y="4215190"/>
            <a:ext cx="928694" cy="78581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9900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1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9" name="Скругленный прямоугольник 38">
            <a:hlinkClick r:id="rId19" action="ppaction://hlinksldjump"/>
          </p:cNvPr>
          <p:cNvSpPr/>
          <p:nvPr/>
        </p:nvSpPr>
        <p:spPr>
          <a:xfrm>
            <a:off x="5031248" y="4215190"/>
            <a:ext cx="928694" cy="78581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9900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2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40" name="Скругленный прямоугольник 39">
            <a:hlinkClick r:id="rId20" action="ppaction://hlinksldjump"/>
          </p:cNvPr>
          <p:cNvSpPr/>
          <p:nvPr/>
        </p:nvSpPr>
        <p:spPr>
          <a:xfrm>
            <a:off x="5959942" y="4215190"/>
            <a:ext cx="928694" cy="78581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9900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3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41" name="Скругленный прямоугольник 40">
            <a:hlinkClick r:id="rId21" action="ppaction://hlinksldjump"/>
          </p:cNvPr>
          <p:cNvSpPr/>
          <p:nvPr/>
        </p:nvSpPr>
        <p:spPr>
          <a:xfrm>
            <a:off x="6888636" y="4215190"/>
            <a:ext cx="928694" cy="78581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9900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4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42" name="Скругленный прямоугольник 41">
            <a:hlinkClick r:id="rId22" action="ppaction://hlinksldjump"/>
          </p:cNvPr>
          <p:cNvSpPr/>
          <p:nvPr/>
        </p:nvSpPr>
        <p:spPr>
          <a:xfrm>
            <a:off x="7817330" y="4215190"/>
            <a:ext cx="928694" cy="78581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9900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5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316340" y="5190692"/>
            <a:ext cx="3357586" cy="78581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9900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rgbClr val="990033"/>
              </a:solidFill>
              <a:latin typeface="Bookman Old Style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990033"/>
                </a:solidFill>
                <a:latin typeface="Bookman Old Style" pitchFamily="18" charset="0"/>
              </a:rPr>
              <a:t>Женщины и законы</a:t>
            </a:r>
          </a:p>
          <a:p>
            <a:pPr algn="ctr"/>
            <a:endParaRPr lang="ru-RU" b="1" dirty="0">
              <a:solidFill>
                <a:srgbClr val="990033"/>
              </a:solidFill>
              <a:latin typeface="Bookman Old Style" pitchFamily="18" charset="0"/>
            </a:endParaRPr>
          </a:p>
        </p:txBody>
      </p:sp>
      <p:sp>
        <p:nvSpPr>
          <p:cNvPr id="44" name="Скругленный прямоугольник 43">
            <a:hlinkClick r:id="rId23" action="ppaction://hlinksldjump"/>
          </p:cNvPr>
          <p:cNvSpPr/>
          <p:nvPr/>
        </p:nvSpPr>
        <p:spPr>
          <a:xfrm>
            <a:off x="4102554" y="5190692"/>
            <a:ext cx="928694" cy="78581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9900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1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45" name="Скругленный прямоугольник 44">
            <a:hlinkClick r:id="rId24" action="ppaction://hlinksldjump"/>
          </p:cNvPr>
          <p:cNvSpPr/>
          <p:nvPr/>
        </p:nvSpPr>
        <p:spPr>
          <a:xfrm>
            <a:off x="5031248" y="5190692"/>
            <a:ext cx="928694" cy="78581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9900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2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46" name="Скругленный прямоугольник 45">
            <a:hlinkClick r:id="rId25" action="ppaction://hlinksldjump"/>
          </p:cNvPr>
          <p:cNvSpPr/>
          <p:nvPr/>
        </p:nvSpPr>
        <p:spPr>
          <a:xfrm>
            <a:off x="5959942" y="5190692"/>
            <a:ext cx="928694" cy="78581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9900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3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47" name="Скругленный прямоугольник 46">
            <a:hlinkClick r:id="rId26" action="ppaction://hlinksldjump"/>
          </p:cNvPr>
          <p:cNvSpPr/>
          <p:nvPr/>
        </p:nvSpPr>
        <p:spPr>
          <a:xfrm>
            <a:off x="6888636" y="5190692"/>
            <a:ext cx="928694" cy="78581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9900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4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48" name="Скругленный прямоугольник 47">
            <a:hlinkClick r:id="rId27" action="ppaction://hlinksldjump"/>
          </p:cNvPr>
          <p:cNvSpPr/>
          <p:nvPr/>
        </p:nvSpPr>
        <p:spPr>
          <a:xfrm>
            <a:off x="7817330" y="5190692"/>
            <a:ext cx="928694" cy="78581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9900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5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285852" y="285728"/>
            <a:ext cx="6572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990033"/>
                </a:solidFill>
                <a:latin typeface="Bookman Old Style" pitchFamily="18" charset="0"/>
              </a:rPr>
              <a:t>КАТЕГОРИИ</a:t>
            </a:r>
            <a:endParaRPr lang="ru-RU" sz="3600" b="1" dirty="0">
              <a:solidFill>
                <a:srgbClr val="990033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6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7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2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3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8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9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74" dur="indefinite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75" dur="indefinite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0" dur="indefinit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81" dur="indefinite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8" grpId="0" animBg="1"/>
      <p:bldP spid="9" grpId="0" animBg="1"/>
      <p:bldP spid="10" grpId="0" animBg="1"/>
      <p:bldP spid="11" grpId="0" animBg="1"/>
      <p:bldP spid="12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21" grpId="0" animBg="1"/>
      <p:bldP spid="2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362615" y="5934670"/>
            <a:ext cx="1781385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rgbClr val="990033"/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ответ</a:t>
            </a:r>
            <a:endParaRPr lang="ru-RU" sz="5400" b="1" cap="none" spc="0" dirty="0">
              <a:ln w="24500" cmpd="dbl">
                <a:solidFill>
                  <a:srgbClr val="990033"/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1" name="Управляющая кнопка: возврат 10">
            <a:hlinkClick r:id="rId2" action="ppaction://hlinksldjump" highlightClick="1"/>
          </p:cNvPr>
          <p:cNvSpPr/>
          <p:nvPr/>
        </p:nvSpPr>
        <p:spPr>
          <a:xfrm>
            <a:off x="8460432" y="24904"/>
            <a:ext cx="652903" cy="504056"/>
          </a:xfrm>
          <a:prstGeom prst="actionButtonRetur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221388" y="655544"/>
            <a:ext cx="8945871" cy="5546912"/>
            <a:chOff x="221388" y="655544"/>
            <a:chExt cx="8945871" cy="5546912"/>
          </a:xfrm>
        </p:grpSpPr>
        <p:sp>
          <p:nvSpPr>
            <p:cNvPr id="4" name="TextBox 3"/>
            <p:cNvSpPr txBox="1"/>
            <p:nvPr/>
          </p:nvSpPr>
          <p:spPr>
            <a:xfrm>
              <a:off x="4523789" y="1628800"/>
              <a:ext cx="4643470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A50021"/>
                  </a:solidFill>
                  <a:latin typeface="Bookman Old Style" pitchFamily="18" charset="0"/>
                </a:rPr>
                <a:t>Анна Австрийская считалась обладательницей самых красивых рук.  </a:t>
              </a:r>
              <a:endParaRPr lang="ru-RU" sz="2400" b="1" dirty="0" smtClean="0">
                <a:solidFill>
                  <a:srgbClr val="A50021"/>
                </a:solidFill>
                <a:latin typeface="Bookman Old Style" pitchFamily="18" charset="0"/>
              </a:endParaRPr>
            </a:p>
            <a:p>
              <a:pPr algn="ctr"/>
              <a:r>
                <a:rPr lang="ru-RU" sz="2400" b="1" dirty="0" smtClean="0">
                  <a:solidFill>
                    <a:srgbClr val="A50021"/>
                  </a:solidFill>
                  <a:latin typeface="Bookman Old Style" pitchFamily="18" charset="0"/>
                </a:rPr>
                <a:t>Как </a:t>
              </a:r>
              <a:r>
                <a:rPr lang="ru-RU" sz="2400" b="1" dirty="0">
                  <a:solidFill>
                    <a:srgbClr val="A50021"/>
                  </a:solidFill>
                  <a:latin typeface="Bookman Old Style" pitchFamily="18" charset="0"/>
                </a:rPr>
                <a:t>это повлияло на мировую моду</a:t>
              </a:r>
              <a:r>
                <a:rPr lang="ru-RU" sz="2400" b="1" dirty="0" smtClean="0">
                  <a:solidFill>
                    <a:srgbClr val="A50021"/>
                  </a:solidFill>
                  <a:latin typeface="Bookman Old Style" pitchFamily="18" charset="0"/>
                </a:rPr>
                <a:t>?</a:t>
              </a:r>
              <a:endParaRPr lang="ru-RU" sz="2400" b="1" dirty="0">
                <a:solidFill>
                  <a:srgbClr val="A50021"/>
                </a:solidFill>
                <a:latin typeface="Bookman Old Style" pitchFamily="18" charset="0"/>
              </a:endParaRPr>
            </a:p>
          </p:txBody>
        </p:sp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1388" y="655544"/>
              <a:ext cx="4363571" cy="5546912"/>
            </a:xfrm>
            <a:prstGeom prst="rect">
              <a:avLst/>
            </a:prstGeom>
            <a:ln w="38100">
              <a:solidFill>
                <a:srgbClr val="A50021"/>
              </a:solidFill>
            </a:ln>
          </p:spPr>
        </p:pic>
      </p:grpSp>
      <p:sp>
        <p:nvSpPr>
          <p:cNvPr id="7" name="TextBox 6"/>
          <p:cNvSpPr txBox="1"/>
          <p:nvPr/>
        </p:nvSpPr>
        <p:spPr>
          <a:xfrm>
            <a:off x="4857752" y="2357430"/>
            <a:ext cx="41434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A50021"/>
                </a:solidFill>
                <a:latin typeface="Bookman Old Style" pitchFamily="18" charset="0"/>
              </a:rPr>
              <a:t>Появилось платье с коротким рукавом</a:t>
            </a:r>
            <a:endParaRPr lang="ru-RU" sz="2400" b="1" dirty="0">
              <a:solidFill>
                <a:srgbClr val="A50021"/>
              </a:solidFill>
              <a:latin typeface="Bookman Old Style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622180"/>
            <a:ext cx="4406766" cy="5574890"/>
          </a:xfrm>
          <a:prstGeom prst="rect">
            <a:avLst/>
          </a:prstGeom>
          <a:ln w="57150">
            <a:solidFill>
              <a:srgbClr val="A50021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362615" y="5934670"/>
            <a:ext cx="1781385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rgbClr val="990033"/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ответ</a:t>
            </a:r>
            <a:endParaRPr lang="ru-RU" sz="5400" b="1" cap="none" spc="0" dirty="0">
              <a:ln w="24500" cmpd="dbl">
                <a:solidFill>
                  <a:srgbClr val="990033"/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6" name="Управляющая кнопка: возврат 5">
            <a:hlinkClick r:id="rId3" action="ppaction://hlinksldjump" highlightClick="1"/>
          </p:cNvPr>
          <p:cNvSpPr/>
          <p:nvPr/>
        </p:nvSpPr>
        <p:spPr>
          <a:xfrm>
            <a:off x="8460432" y="24904"/>
            <a:ext cx="652903" cy="504056"/>
          </a:xfrm>
          <a:prstGeom prst="actionButtonRetur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0" y="-103861"/>
            <a:ext cx="9084735" cy="6861884"/>
            <a:chOff x="0" y="-103861"/>
            <a:chExt cx="9084735" cy="6861884"/>
          </a:xfrm>
        </p:grpSpPr>
        <p:sp>
          <p:nvSpPr>
            <p:cNvPr id="4" name="TextBox 3"/>
            <p:cNvSpPr txBox="1"/>
            <p:nvPr/>
          </p:nvSpPr>
          <p:spPr>
            <a:xfrm>
              <a:off x="4510423" y="2080586"/>
              <a:ext cx="4574312" cy="2492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i="1" dirty="0" smtClean="0">
                  <a:solidFill>
                    <a:srgbClr val="990033"/>
                  </a:solidFill>
                  <a:latin typeface="Bookman Old Style" pitchFamily="18" charset="0"/>
                </a:rPr>
                <a:t>Этот предмет гардероба женщины вероломно «забрали</a:t>
              </a:r>
              <a:r>
                <a:rPr lang="ru-RU" sz="2400" b="1" i="1" dirty="0">
                  <a:solidFill>
                    <a:srgbClr val="990033"/>
                  </a:solidFill>
                  <a:latin typeface="Bookman Old Style" pitchFamily="18" charset="0"/>
                </a:rPr>
                <a:t>» у </a:t>
              </a:r>
              <a:r>
                <a:rPr lang="ru-RU" sz="2400" b="1" i="1" dirty="0" smtClean="0">
                  <a:solidFill>
                    <a:srgbClr val="990033"/>
                  </a:solidFill>
                  <a:latin typeface="Bookman Old Style" pitchFamily="18" charset="0"/>
                </a:rPr>
                <a:t>мужчин,  </a:t>
              </a:r>
              <a:r>
                <a:rPr lang="ru-RU" sz="2400" b="1" i="1" dirty="0">
                  <a:solidFill>
                    <a:srgbClr val="990033"/>
                  </a:solidFill>
                  <a:latin typeface="Bookman Old Style" pitchFamily="18" charset="0"/>
                </a:rPr>
                <a:t>и </a:t>
              </a:r>
              <a:r>
                <a:rPr lang="ru-RU" sz="2400" b="1" i="1" dirty="0" smtClean="0">
                  <a:solidFill>
                    <a:srgbClr val="990033"/>
                  </a:solidFill>
                  <a:latin typeface="Bookman Old Style" pitchFamily="18" charset="0"/>
                </a:rPr>
                <a:t>вряд ли уже вернут обратно.</a:t>
              </a:r>
              <a:r>
                <a:rPr lang="ru-RU" dirty="0" smtClean="0"/>
                <a:t/>
              </a:r>
              <a:br>
                <a:rPr lang="ru-RU" dirty="0" smtClean="0"/>
              </a:br>
              <a:r>
                <a:rPr lang="ru-RU" dirty="0" smtClean="0"/>
                <a:t/>
              </a:r>
              <a:br>
                <a:rPr lang="ru-RU" dirty="0" smtClean="0"/>
              </a:br>
              <a:endParaRPr lang="ru-RU" dirty="0"/>
            </a:p>
          </p:txBody>
        </p:sp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-103861"/>
              <a:ext cx="4574589" cy="6861884"/>
            </a:xfrm>
            <a:prstGeom prst="rect">
              <a:avLst/>
            </a:prstGeom>
          </p:spPr>
        </p:pic>
      </p:grpSp>
      <p:grpSp>
        <p:nvGrpSpPr>
          <p:cNvPr id="9" name="Группа 8"/>
          <p:cNvGrpSpPr/>
          <p:nvPr/>
        </p:nvGrpSpPr>
        <p:grpSpPr>
          <a:xfrm>
            <a:off x="268717" y="528960"/>
            <a:ext cx="8640960" cy="5715903"/>
            <a:chOff x="268717" y="528960"/>
            <a:chExt cx="8640960" cy="5715903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02876" y="528960"/>
              <a:ext cx="6215094" cy="4664236"/>
            </a:xfrm>
            <a:prstGeom prst="rect">
              <a:avLst/>
            </a:prstGeom>
            <a:ln w="12700">
              <a:solidFill>
                <a:srgbClr val="A50021"/>
              </a:solidFill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268717" y="5229200"/>
              <a:ext cx="864096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dirty="0" smtClean="0">
                  <a:solidFill>
                    <a:srgbClr val="990033"/>
                  </a:solidFill>
                  <a:latin typeface="Bookman Old Style" pitchFamily="18" charset="0"/>
                </a:rPr>
                <a:t>Сапоги на высоком каблуке, до начала 16 века, высокий каблук женщинам не полагался, он рассматривался как попытка «возвыситься перед лицом своего повелителя»</a:t>
              </a:r>
              <a:endParaRPr lang="ru-RU" sz="2000" b="1" dirty="0">
                <a:solidFill>
                  <a:srgbClr val="990033"/>
                </a:solidFill>
                <a:latin typeface="Bookman Old Style" pitchFamily="18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7362615" y="5934670"/>
            <a:ext cx="1781385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rgbClr val="990033"/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ответ</a:t>
            </a:r>
            <a:endParaRPr lang="ru-RU" sz="5400" b="1" cap="none" spc="0" dirty="0">
              <a:ln w="24500" cmpd="dbl">
                <a:solidFill>
                  <a:srgbClr val="990033"/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0" name="Управляющая кнопка: возврат 9">
            <a:hlinkClick r:id="rId2" action="ppaction://hlinksldjump" highlightClick="1"/>
          </p:cNvPr>
          <p:cNvSpPr/>
          <p:nvPr/>
        </p:nvSpPr>
        <p:spPr>
          <a:xfrm>
            <a:off x="8460432" y="24904"/>
            <a:ext cx="652903" cy="504056"/>
          </a:xfrm>
          <a:prstGeom prst="actionButtonRetur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"/>
          <p:cNvGrpSpPr/>
          <p:nvPr/>
        </p:nvGrpSpPr>
        <p:grpSpPr>
          <a:xfrm>
            <a:off x="944960" y="459922"/>
            <a:ext cx="7698974" cy="5912567"/>
            <a:chOff x="944960" y="459922"/>
            <a:chExt cx="7698974" cy="5912567"/>
          </a:xfrm>
        </p:grpSpPr>
        <p:sp>
          <p:nvSpPr>
            <p:cNvPr id="4" name="TextBox 3"/>
            <p:cNvSpPr txBox="1"/>
            <p:nvPr/>
          </p:nvSpPr>
          <p:spPr>
            <a:xfrm>
              <a:off x="4786314" y="2204864"/>
              <a:ext cx="385762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i="1" dirty="0" smtClean="0">
                  <a:solidFill>
                    <a:srgbClr val="990033"/>
                  </a:solidFill>
                  <a:latin typeface="Bookman Old Style" pitchFamily="18" charset="0"/>
                </a:rPr>
                <a:t>Эта прическа считалась символом красоты у женщин Древнего Египта в 1500 году до н.э.</a:t>
              </a:r>
              <a:endParaRPr lang="ru-RU" sz="2400" b="1" i="1" dirty="0">
                <a:solidFill>
                  <a:srgbClr val="990033"/>
                </a:solidFill>
                <a:latin typeface="Bookman Old Style" pitchFamily="18" charset="0"/>
              </a:endParaRPr>
            </a:p>
          </p:txBody>
        </p:sp>
        <p:pic>
          <p:nvPicPr>
            <p:cNvPr id="2" name="Рисунок 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44960" y="459922"/>
              <a:ext cx="3627040" cy="5912567"/>
            </a:xfrm>
            <a:prstGeom prst="rect">
              <a:avLst/>
            </a:prstGeom>
            <a:ln w="38100">
              <a:solidFill>
                <a:srgbClr val="A50021"/>
              </a:solidFill>
            </a:ln>
          </p:spPr>
        </p:pic>
      </p:grpSp>
      <p:grpSp>
        <p:nvGrpSpPr>
          <p:cNvPr id="6" name="Группа 5"/>
          <p:cNvGrpSpPr/>
          <p:nvPr/>
        </p:nvGrpSpPr>
        <p:grpSpPr>
          <a:xfrm>
            <a:off x="500826" y="318976"/>
            <a:ext cx="8612781" cy="6220047"/>
            <a:chOff x="500826" y="318976"/>
            <a:chExt cx="8612781" cy="6220047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826" y="318976"/>
              <a:ext cx="4285488" cy="6220047"/>
            </a:xfrm>
            <a:prstGeom prst="rect">
              <a:avLst/>
            </a:prstGeom>
            <a:ln w="38100">
              <a:solidFill>
                <a:srgbClr val="A50021"/>
              </a:solidFill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4755889" y="2574196"/>
              <a:ext cx="4357718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990033"/>
                  </a:solidFill>
                  <a:latin typeface="Bookman Old Style" pitchFamily="18" charset="0"/>
                </a:rPr>
                <a:t>Бритая женская голова символ красоты древнеегипетских женщин</a:t>
              </a:r>
              <a:endParaRPr lang="ru-RU" sz="2400" b="1" dirty="0">
                <a:solidFill>
                  <a:srgbClr val="990033"/>
                </a:solidFill>
                <a:latin typeface="Bookman Old Style" pitchFamily="18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362615" y="5934670"/>
            <a:ext cx="1781385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rgbClr val="990033"/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ответ</a:t>
            </a:r>
            <a:endParaRPr lang="ru-RU" sz="5400" b="1" cap="none" spc="0" dirty="0">
              <a:ln w="24500" cmpd="dbl">
                <a:solidFill>
                  <a:srgbClr val="990033"/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8" name="Управляющая кнопка: возврат 7">
            <a:hlinkClick r:id="rId2" action="ppaction://hlinksldjump" highlightClick="1"/>
          </p:cNvPr>
          <p:cNvSpPr/>
          <p:nvPr/>
        </p:nvSpPr>
        <p:spPr>
          <a:xfrm>
            <a:off x="8460432" y="24904"/>
            <a:ext cx="652903" cy="504056"/>
          </a:xfrm>
          <a:prstGeom prst="actionButtonRetur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0" y="214290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990033"/>
                </a:solidFill>
                <a:latin typeface="Bookman Old Style" pitchFamily="18" charset="0"/>
              </a:rPr>
              <a:t>Всем с детства известен финал сказки</a:t>
            </a:r>
          </a:p>
          <a:p>
            <a:pPr algn="ctr"/>
            <a:r>
              <a:rPr lang="ru-RU" sz="2400" b="1" dirty="0" smtClean="0">
                <a:solidFill>
                  <a:srgbClr val="990033"/>
                </a:solidFill>
                <a:latin typeface="Bookman Old Style" pitchFamily="18" charset="0"/>
              </a:rPr>
              <a:t> «Спящая Красавица», королевич поцелуем разбудил принцессу и обвенчался с ней. Но если бы данная история произошла в американском штате Колорадо, королевич предстал бы перед судом.</a:t>
            </a:r>
          </a:p>
          <a:p>
            <a:pPr algn="ctr"/>
            <a:r>
              <a:rPr lang="ru-RU" sz="2400" b="1" dirty="0" smtClean="0">
                <a:solidFill>
                  <a:srgbClr val="990033"/>
                </a:solidFill>
                <a:latin typeface="Bookman Old Style" pitchFamily="18" charset="0"/>
              </a:rPr>
              <a:t> За какое преступление?</a:t>
            </a:r>
            <a:endParaRPr lang="ru-RU" sz="2400" b="1" dirty="0">
              <a:solidFill>
                <a:srgbClr val="990033"/>
              </a:solidFill>
              <a:latin typeface="Bookman Old Style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6301" y="2518918"/>
            <a:ext cx="5676314" cy="4009292"/>
          </a:xfrm>
          <a:prstGeom prst="rect">
            <a:avLst/>
          </a:prstGeom>
        </p:spPr>
      </p:pic>
      <p:grpSp>
        <p:nvGrpSpPr>
          <p:cNvPr id="6" name="Группа 5"/>
          <p:cNvGrpSpPr/>
          <p:nvPr/>
        </p:nvGrpSpPr>
        <p:grpSpPr>
          <a:xfrm>
            <a:off x="500034" y="785794"/>
            <a:ext cx="8286808" cy="4233772"/>
            <a:chOff x="500034" y="785794"/>
            <a:chExt cx="8286808" cy="4233772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769537" y="3573016"/>
              <a:ext cx="5509842" cy="144655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8800" b="1" cap="none" spc="0" dirty="0" smtClean="0">
                  <a:ln w="11430"/>
                  <a:solidFill>
                    <a:srgbClr val="FF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Виновен!!!</a:t>
              </a:r>
              <a:endParaRPr lang="ru-RU" sz="88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00034" y="785794"/>
              <a:ext cx="8286808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 smtClean="0">
                  <a:solidFill>
                    <a:srgbClr val="990033"/>
                  </a:solidFill>
                  <a:latin typeface="Bookman Old Style" pitchFamily="18" charset="0"/>
                </a:rPr>
                <a:t>В штате Колорадо запрещено целовать спящих женщин</a:t>
              </a:r>
              <a:endParaRPr lang="ru-RU" sz="2800" b="1" dirty="0">
                <a:solidFill>
                  <a:srgbClr val="990033"/>
                </a:solidFill>
                <a:latin typeface="Bookman Old Style" pitchFamily="18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Управляющая кнопка: возврат 6">
            <a:hlinkClick r:id="rId2" action="ppaction://hlinksldjump" highlightClick="1"/>
          </p:cNvPr>
          <p:cNvSpPr/>
          <p:nvPr/>
        </p:nvSpPr>
        <p:spPr>
          <a:xfrm>
            <a:off x="8460432" y="24904"/>
            <a:ext cx="652903" cy="504056"/>
          </a:xfrm>
          <a:prstGeom prst="actionButtonRetur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Группа 7"/>
          <p:cNvGrpSpPr/>
          <p:nvPr/>
        </p:nvGrpSpPr>
        <p:grpSpPr>
          <a:xfrm>
            <a:off x="642910" y="1000108"/>
            <a:ext cx="7177303" cy="2646878"/>
            <a:chOff x="642910" y="1000108"/>
            <a:chExt cx="7177303" cy="2646878"/>
          </a:xfrm>
        </p:grpSpPr>
        <p:sp>
          <p:nvSpPr>
            <p:cNvPr id="9" name="TextBox 8"/>
            <p:cNvSpPr txBox="1"/>
            <p:nvPr/>
          </p:nvSpPr>
          <p:spPr>
            <a:xfrm>
              <a:off x="642910" y="1000108"/>
              <a:ext cx="2143140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600" b="1" dirty="0" smtClean="0">
                  <a:solidFill>
                    <a:srgbClr val="660033"/>
                  </a:solidFill>
                  <a:latin typeface="Alexandra Script" pitchFamily="66" charset="0"/>
                </a:rPr>
                <a:t>Л</a:t>
              </a:r>
              <a:endParaRPr lang="ru-RU" sz="16600" b="1" dirty="0">
                <a:solidFill>
                  <a:srgbClr val="660033"/>
                </a:solidFill>
                <a:latin typeface="Alexandra Script" pitchFamily="66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267744" y="1988840"/>
              <a:ext cx="525658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400" b="1" i="1" dirty="0" err="1" smtClean="0">
                  <a:solidFill>
                    <a:srgbClr val="660033"/>
                  </a:solidFill>
                  <a:latin typeface="Bookman Old Style" pitchFamily="18" charset="0"/>
                </a:rPr>
                <a:t>итературная</a:t>
              </a:r>
              <a:endParaRPr lang="ru-RU" sz="4400" b="1" i="1" dirty="0">
                <a:solidFill>
                  <a:srgbClr val="660033"/>
                </a:solidFill>
                <a:latin typeface="Bookman Old Style" pitchFamily="18" charset="0"/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714876" y="2571744"/>
              <a:ext cx="31053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4400" b="1" i="1" dirty="0" smtClean="0">
                  <a:solidFill>
                    <a:srgbClr val="660033"/>
                  </a:solidFill>
                  <a:latin typeface="Bookman Old Style" pitchFamily="18" charset="0"/>
                </a:rPr>
                <a:t>минутка</a:t>
              </a:r>
              <a:endParaRPr lang="ru-RU" sz="4400" dirty="0">
                <a:solidFill>
                  <a:srgbClr val="660033"/>
                </a:solidFill>
              </a:endParaRPr>
            </a:p>
          </p:txBody>
        </p:sp>
      </p:grpSp>
      <p:pic>
        <p:nvPicPr>
          <p:cNvPr id="12" name="Picture 2" descr="http://www.digiseller.ru/preview/168869/p1_10204175106963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5" y="2956464"/>
            <a:ext cx="3611615" cy="3155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362615" y="5934670"/>
            <a:ext cx="1781385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rgbClr val="990033"/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ответ</a:t>
            </a:r>
            <a:endParaRPr lang="ru-RU" sz="5400" b="1" cap="none" spc="0" dirty="0">
              <a:ln w="24500" cmpd="dbl">
                <a:solidFill>
                  <a:srgbClr val="990033"/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9" name="Управляющая кнопка: возврат 8">
            <a:hlinkClick r:id="rId2" action="ppaction://hlinksldjump" highlightClick="1"/>
          </p:cNvPr>
          <p:cNvSpPr/>
          <p:nvPr/>
        </p:nvSpPr>
        <p:spPr>
          <a:xfrm>
            <a:off x="8460432" y="24904"/>
            <a:ext cx="652903" cy="504056"/>
          </a:xfrm>
          <a:prstGeom prst="actionButtonRetur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51520" y="2143116"/>
            <a:ext cx="86781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990033"/>
                </a:solidFill>
                <a:latin typeface="Bookman Old Style" pitchFamily="18" charset="0"/>
              </a:rPr>
              <a:t>Согласно действующему законодательству РФ, женщине запрещено иметь эту специальность</a:t>
            </a:r>
            <a:endParaRPr lang="ru-RU" sz="3200" b="1" dirty="0">
              <a:solidFill>
                <a:srgbClr val="990033"/>
              </a:solidFill>
              <a:latin typeface="Bookman Old Style" pitchFamily="18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321439" y="276932"/>
            <a:ext cx="8501122" cy="6119403"/>
            <a:chOff x="321439" y="276932"/>
            <a:chExt cx="8501122" cy="6119403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70244" y="276932"/>
              <a:ext cx="6640749" cy="4429328"/>
            </a:xfrm>
            <a:prstGeom prst="rect">
              <a:avLst/>
            </a:prstGeom>
            <a:ln w="38100">
              <a:solidFill>
                <a:srgbClr val="A50021"/>
              </a:solidFill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321439" y="4888230"/>
              <a:ext cx="8501122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660033"/>
                  </a:solidFill>
                  <a:latin typeface="Bookman Old Style" pitchFamily="18" charset="0"/>
                </a:rPr>
                <a:t>Машинист электропоезда</a:t>
              </a:r>
              <a:r>
                <a:rPr lang="ru-RU" sz="2000" b="1" dirty="0" smtClean="0">
                  <a:solidFill>
                    <a:srgbClr val="990033"/>
                  </a:solidFill>
                  <a:latin typeface="Bookman Old Style" pitchFamily="18" charset="0"/>
                </a:rPr>
                <a:t/>
              </a:r>
              <a:br>
                <a:rPr lang="ru-RU" sz="2000" b="1" dirty="0" smtClean="0">
                  <a:solidFill>
                    <a:srgbClr val="990033"/>
                  </a:solidFill>
                  <a:latin typeface="Bookman Old Style" pitchFamily="18" charset="0"/>
                </a:rPr>
              </a:br>
              <a:r>
                <a:rPr lang="ru-RU" sz="2000" b="1" dirty="0">
                  <a:solidFill>
                    <a:srgbClr val="990033"/>
                  </a:solidFill>
                  <a:latin typeface="Bookman Old Style" pitchFamily="18" charset="0"/>
                </a:rPr>
                <a:t>Женщинам запрещено работать не только машинистами электропоездов, паровозов, тепловозов, </a:t>
              </a:r>
              <a:r>
                <a:rPr lang="ru-RU" sz="2000" b="1" dirty="0" err="1">
                  <a:solidFill>
                    <a:srgbClr val="990033"/>
                  </a:solidFill>
                  <a:latin typeface="Bookman Old Style" pitchFamily="18" charset="0"/>
                </a:rPr>
                <a:t>дизель-поездов</a:t>
              </a:r>
              <a:r>
                <a:rPr lang="ru-RU" sz="2000" b="1" dirty="0">
                  <a:solidFill>
                    <a:srgbClr val="990033"/>
                  </a:solidFill>
                  <a:latin typeface="Bookman Old Style" pitchFamily="18" charset="0"/>
                </a:rPr>
                <a:t>, но и их помощниками</a:t>
              </a:r>
              <a:r>
                <a:rPr lang="ru-RU" dirty="0"/>
                <a:t>.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Управляющая кнопка: возврат 7">
            <a:hlinkClick r:id="rId2" action="ppaction://hlinksldjump" highlightClick="1"/>
          </p:cNvPr>
          <p:cNvSpPr/>
          <p:nvPr/>
        </p:nvSpPr>
        <p:spPr>
          <a:xfrm>
            <a:off x="8460432" y="24904"/>
            <a:ext cx="652903" cy="504056"/>
          </a:xfrm>
          <a:prstGeom prst="actionButtonRetur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362615" y="5934670"/>
            <a:ext cx="1781385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rgbClr val="990033"/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ответ</a:t>
            </a:r>
            <a:endParaRPr lang="ru-RU" sz="5400" b="1" cap="none" spc="0" dirty="0">
              <a:ln w="24500" cmpd="dbl">
                <a:solidFill>
                  <a:srgbClr val="990033"/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1600" y="4275449"/>
            <a:ext cx="85011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990033"/>
                </a:solidFill>
                <a:latin typeface="Bookman Old Style" pitchFamily="18" charset="0"/>
              </a:rPr>
              <a:t>Если американский полицейский в штате Миннесота, патрулируя улицу увидит в одном из дворов подобную картину, хозяйка дома будет немедленно оштрафована.</a:t>
            </a:r>
          </a:p>
          <a:p>
            <a:pPr algn="ctr"/>
            <a:r>
              <a:rPr lang="ru-RU" sz="2400" b="1" dirty="0" smtClean="0">
                <a:solidFill>
                  <a:srgbClr val="990033"/>
                </a:solidFill>
                <a:latin typeface="Bookman Old Style" pitchFamily="18" charset="0"/>
              </a:rPr>
              <a:t>Почему?   </a:t>
            </a:r>
            <a:endParaRPr lang="ru-RU" sz="2400" b="1" dirty="0">
              <a:solidFill>
                <a:srgbClr val="990033"/>
              </a:solidFill>
              <a:latin typeface="Bookman Old Style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204" y="690796"/>
            <a:ext cx="7851228" cy="3515710"/>
          </a:xfrm>
          <a:prstGeom prst="rect">
            <a:avLst/>
          </a:prstGeom>
          <a:ln>
            <a:solidFill>
              <a:srgbClr val="A5002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673690" y="4869160"/>
            <a:ext cx="77867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990033"/>
                </a:solidFill>
                <a:latin typeface="Bookman Old Style" pitchFamily="18" charset="0"/>
              </a:rPr>
              <a:t>Согласно действующему законодательству штата Миннесота запрещено сушить женское и мужское бельё на одной веревке.</a:t>
            </a:r>
            <a:endParaRPr lang="ru-RU" sz="2400" b="1" dirty="0">
              <a:solidFill>
                <a:srgbClr val="990033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362615" y="5934670"/>
            <a:ext cx="1781385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rgbClr val="990033"/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ответ</a:t>
            </a:r>
            <a:endParaRPr lang="ru-RU" sz="5400" b="1" cap="none" spc="0" dirty="0">
              <a:ln w="24500" cmpd="dbl">
                <a:solidFill>
                  <a:srgbClr val="990033"/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8" name="Управляющая кнопка: возврат 7">
            <a:hlinkClick r:id="rId2" action="ppaction://hlinksldjump" highlightClick="1"/>
          </p:cNvPr>
          <p:cNvSpPr/>
          <p:nvPr/>
        </p:nvSpPr>
        <p:spPr>
          <a:xfrm>
            <a:off x="8460432" y="24904"/>
            <a:ext cx="652903" cy="504056"/>
          </a:xfrm>
          <a:prstGeom prst="actionButtonRetur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485154" y="1772816"/>
            <a:ext cx="4572032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990033"/>
                </a:solidFill>
                <a:latin typeface="Bookman Old Style" pitchFamily="18" charset="0"/>
              </a:rPr>
              <a:t>В этой </a:t>
            </a:r>
            <a:r>
              <a:rPr lang="ru-RU" sz="2800" b="1" i="1" dirty="0">
                <a:solidFill>
                  <a:srgbClr val="990033"/>
                </a:solidFill>
                <a:latin typeface="Bookman Old Style" pitchFamily="18" charset="0"/>
              </a:rPr>
              <a:t>стране лица женского пола обязаны служить в армии наравне с мужчинами.</a:t>
            </a:r>
            <a:r>
              <a:rPr lang="ru-RU" sz="3200" b="1" i="1" dirty="0">
                <a:solidFill>
                  <a:srgbClr val="990033"/>
                </a:solidFill>
                <a:latin typeface="Bookman Old Style" pitchFamily="18" charset="0"/>
              </a:rPr>
              <a:t>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710893"/>
            <a:ext cx="3910911" cy="5373017"/>
          </a:xfrm>
          <a:prstGeom prst="rect">
            <a:avLst/>
          </a:prstGeom>
          <a:ln w="28575">
            <a:solidFill>
              <a:srgbClr val="A5002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4714876" y="1689241"/>
            <a:ext cx="40004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990033"/>
                </a:solidFill>
                <a:latin typeface="Bookman Old Style" pitchFamily="18" charset="0"/>
              </a:rPr>
              <a:t>В Израиле это прописано </a:t>
            </a:r>
            <a:r>
              <a:rPr lang="ru-RU" sz="2800" b="1" dirty="0">
                <a:solidFill>
                  <a:srgbClr val="990033"/>
                </a:solidFill>
                <a:latin typeface="Bookman Old Style" pitchFamily="18" charset="0"/>
              </a:rPr>
              <a:t>в Законе. А законы, как известно, не обсуждают — их исполняют.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Управляющая кнопка: возврат 6">
            <a:hlinkClick r:id="rId2" action="ppaction://hlinksldjump" highlightClick="1"/>
          </p:cNvPr>
          <p:cNvSpPr/>
          <p:nvPr/>
        </p:nvSpPr>
        <p:spPr>
          <a:xfrm>
            <a:off x="8460432" y="24904"/>
            <a:ext cx="652903" cy="504056"/>
          </a:xfrm>
          <a:prstGeom prst="actionButtonRetur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462466" y="0"/>
            <a:ext cx="623683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solidFill>
                  <a:srgbClr val="A5002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Использованные ресурсы:</a:t>
            </a:r>
            <a:endParaRPr lang="ru-RU" sz="4000" b="1" cap="none" spc="50" dirty="0">
              <a:ln w="11430"/>
              <a:solidFill>
                <a:srgbClr val="A5002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580" y="707886"/>
            <a:ext cx="8712968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1600" b="1" u="sng" dirty="0">
                <a:latin typeface="Bookman Old Style" pitchFamily="18" charset="0"/>
                <a:hlinkClick r:id="rId3"/>
              </a:rPr>
              <a:t>http://magazinnakleek.ru/interernye-nakleyki/nakleyki-dlya-detskoy-komnaty/mf-karlson-variant-5.html</a:t>
            </a:r>
            <a:endParaRPr lang="ru-RU" sz="1600" b="1" dirty="0">
              <a:latin typeface="Bookman Old Styl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u="sng" dirty="0">
                <a:latin typeface="Bookman Old Style" pitchFamily="18" charset="0"/>
                <a:hlinkClick r:id="rId4"/>
              </a:rPr>
              <a:t>https://www.0629.com.ua/ads/2642811</a:t>
            </a:r>
            <a:endParaRPr lang="ru-RU" sz="1600" b="1" dirty="0">
              <a:latin typeface="Bookman Old Styl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u="sng" dirty="0">
                <a:latin typeface="Bookman Old Style" pitchFamily="18" charset="0"/>
                <a:hlinkClick r:id="rId5"/>
              </a:rPr>
              <a:t>https://qna.center/question/4120409</a:t>
            </a:r>
            <a:endParaRPr lang="ru-RU" sz="1600" b="1" dirty="0">
              <a:latin typeface="Bookman Old Styl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u="sng" dirty="0">
                <a:latin typeface="Bookman Old Style" pitchFamily="18" charset="0"/>
                <a:hlinkClick r:id="rId6"/>
              </a:rPr>
              <a:t>http://uspehavsem.ru/kak-stroit-vzaimootnosheniya-mezhdu-parami/schaste/</a:t>
            </a:r>
            <a:endParaRPr lang="ru-RU" sz="1600" b="1" dirty="0">
              <a:latin typeface="Bookman Old Styl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u="sng" dirty="0">
                <a:latin typeface="Bookman Old Style" pitchFamily="18" charset="0"/>
                <a:hlinkClick r:id="rId7"/>
              </a:rPr>
              <a:t>http://maxpark.com/community/5548/content/4854497</a:t>
            </a:r>
            <a:endParaRPr lang="ru-RU" sz="1600" b="1" dirty="0">
              <a:latin typeface="Bookman Old Styl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u="sng" dirty="0">
                <a:latin typeface="Bookman Old Style" pitchFamily="18" charset="0"/>
                <a:hlinkClick r:id="rId8"/>
              </a:rPr>
              <a:t>https://www.kleo.ru/items/about_you/vyskazyvaniya_agathy_christie.shtml</a:t>
            </a:r>
            <a:endParaRPr lang="ru-RU" sz="1600" b="1" dirty="0">
              <a:latin typeface="Bookman Old Styl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u="sng" dirty="0">
                <a:latin typeface="Bookman Old Style" pitchFamily="18" charset="0"/>
                <a:hlinkClick r:id="rId9"/>
              </a:rPr>
              <a:t>https://peopletalk.ru/article/sovetskie-filmyi-kotoryie-stoit-posmotret-v-staryiy-novyiy-god/</a:t>
            </a:r>
            <a:endParaRPr lang="ru-RU" sz="1600" b="1" dirty="0">
              <a:latin typeface="Bookman Old Styl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u="sng" dirty="0">
                <a:latin typeface="Bookman Old Style" pitchFamily="18" charset="0"/>
                <a:hlinkClick r:id="rId10"/>
              </a:rPr>
              <a:t>http://lilac-in-the-rain.gallery.ru/watch?ph=bW0f-gIn4K</a:t>
            </a:r>
            <a:endParaRPr lang="ru-RU" sz="1600" b="1" dirty="0">
              <a:latin typeface="Bookman Old Styl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u="sng" dirty="0">
                <a:latin typeface="Bookman Old Style" pitchFamily="18" charset="0"/>
                <a:hlinkClick r:id="rId11"/>
              </a:rPr>
              <a:t>https://www.culture.ru/materials/135547/samyi-glavnyi-chelovek-v-ofise-sekretarshi-v-kino</a:t>
            </a:r>
            <a:endParaRPr lang="ru-RU" sz="1600" b="1" dirty="0">
              <a:latin typeface="Bookman Old Styl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u="sng" dirty="0">
                <a:latin typeface="Bookman Old Style" pitchFamily="18" charset="0"/>
                <a:hlinkClick r:id="rId12"/>
              </a:rPr>
              <a:t>https://naberezhnye-chelny.goodster.ru/kartina_mona_liza/</a:t>
            </a:r>
            <a:endParaRPr lang="ru-RU" sz="1600" b="1" dirty="0">
              <a:latin typeface="Bookman Old Styl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u="sng" dirty="0">
                <a:latin typeface="Bookman Old Style" pitchFamily="18" charset="0"/>
                <a:hlinkClick r:id="rId13"/>
              </a:rPr>
              <a:t>https://infourok.ru/klassniy-chas-moy-pushkin-1361676.html</a:t>
            </a:r>
            <a:endParaRPr lang="ru-RU" sz="1600" b="1" dirty="0">
              <a:latin typeface="Bookman Old Styl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u="sng" dirty="0">
                <a:latin typeface="Bookman Old Style" pitchFamily="18" charset="0"/>
                <a:hlinkClick r:id="rId14"/>
              </a:rPr>
              <a:t>https://www.chitai-gorod.ru/catalog/book/242251/?</a:t>
            </a:r>
            <a:r>
              <a:rPr lang="ru-RU" sz="1600" b="1" u="sng" dirty="0" smtClean="0">
                <a:latin typeface="Bookman Old Style" pitchFamily="18" charset="0"/>
                <a:hlinkClick r:id="rId14"/>
              </a:rPr>
              <a:t>utm_source=ymarket&amp;utm_medium=cpc&amp;utm_campaign=9665&amp;utm_content=9666&amp;utm_term=242251&amp;ymclid=267451272603682320900005</a:t>
            </a:r>
            <a:endParaRPr lang="ru-RU" sz="1600" b="1" u="sng" dirty="0" smtClean="0">
              <a:latin typeface="Bookman Old Styl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>
                <a:latin typeface="Bookman Old Style" pitchFamily="18" charset="0"/>
                <a:hlinkClick r:id="rId15"/>
              </a:rPr>
              <a:t>https://</a:t>
            </a:r>
            <a:r>
              <a:rPr lang="en-US" sz="1600" b="1" dirty="0" smtClean="0">
                <a:latin typeface="Bookman Old Style" pitchFamily="18" charset="0"/>
                <a:hlinkClick r:id="rId15"/>
              </a:rPr>
              <a:t>godliteratury.ru/projects/itak-ona-byla-bryunetkoy</a:t>
            </a:r>
            <a:endParaRPr lang="ru-RU" sz="1600" b="1" dirty="0" smtClean="0">
              <a:latin typeface="Bookman Old Styl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>
                <a:latin typeface="Bookman Old Style" pitchFamily="18" charset="0"/>
                <a:hlinkClick r:id="rId16"/>
              </a:rPr>
              <a:t>http://</a:t>
            </a:r>
            <a:r>
              <a:rPr lang="en-US" sz="1600" b="1" dirty="0" smtClean="0">
                <a:latin typeface="Bookman Old Style" pitchFamily="18" charset="0"/>
                <a:hlinkClick r:id="rId16"/>
              </a:rPr>
              <a:t>ru.hellomagazine.com/monarkhi/britanskie-monarkhi/6236-kopii-korolevy-elizavety-ii-i-printca-garri-popolnili-kollektciyu-muzeya-madam-tyusso-v-nyu-yorke.html</a:t>
            </a:r>
            <a:endParaRPr lang="ru-RU" sz="1600" b="1" dirty="0" smtClean="0">
              <a:latin typeface="Bookman Old Styl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b="1" dirty="0">
              <a:latin typeface="Bookman Old Styl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ru-RU" sz="1600" b="1" dirty="0" smtClean="0">
              <a:latin typeface="Bookman Old Styl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ru-RU" sz="1600" b="1" dirty="0">
              <a:latin typeface="Bookman Old Style" pitchFamily="18" charset="0"/>
            </a:endParaRP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88423" y="6326370"/>
            <a:ext cx="724912" cy="504056"/>
          </a:xfrm>
          <a:prstGeom prst="actionButtonForwardNext">
            <a:avLst/>
          </a:prstGeom>
          <a:solidFill>
            <a:schemeClr val="accent2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76932"/>
            <a:ext cx="8535363" cy="726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b="1" dirty="0">
                <a:latin typeface="Bookman Old Style" pitchFamily="18" charset="0"/>
                <a:hlinkClick r:id="rId2"/>
              </a:rPr>
              <a:t>https://</a:t>
            </a:r>
            <a:r>
              <a:rPr lang="en-US" sz="1600" b="1" dirty="0" smtClean="0">
                <a:latin typeface="Bookman Old Style" pitchFamily="18" charset="0"/>
                <a:hlinkClick r:id="rId2"/>
              </a:rPr>
              <a:t>file.army/i/evMiYj</a:t>
            </a:r>
            <a:endParaRPr lang="en-US" sz="1600" b="1" dirty="0">
              <a:latin typeface="Bookman Old Styl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>
                <a:latin typeface="Bookman Old Style" pitchFamily="18" charset="0"/>
                <a:hlinkClick r:id="rId3"/>
              </a:rPr>
              <a:t>http://</a:t>
            </a:r>
            <a:r>
              <a:rPr lang="en-US" sz="1600" b="1" dirty="0" smtClean="0">
                <a:latin typeface="Bookman Old Style" pitchFamily="18" charset="0"/>
                <a:hlinkClick r:id="rId3"/>
              </a:rPr>
              <a:t>julia-batirova.com/en/blog/29-madame-tussauds-museum-muzej-madam-tyusso</a:t>
            </a:r>
            <a:endParaRPr lang="en-US" sz="1600" b="1" dirty="0">
              <a:latin typeface="Bookman Old Styl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>
                <a:latin typeface="Bookman Old Style" pitchFamily="18" charset="0"/>
                <a:hlinkClick r:id="rId4"/>
              </a:rPr>
              <a:t>http://</a:t>
            </a:r>
            <a:r>
              <a:rPr lang="en-US" sz="1600" b="1" dirty="0" smtClean="0">
                <a:latin typeface="Bookman Old Style" pitchFamily="18" charset="0"/>
                <a:hlinkClick r:id="rId4"/>
              </a:rPr>
              <a:t>slavyanskaya-kultura.ru/zhizn/vosk-krepche-stali-figury-madam-tyusso.html</a:t>
            </a:r>
            <a:endParaRPr lang="en-US" sz="1600" b="1" dirty="0">
              <a:latin typeface="Bookman Old Styl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>
                <a:latin typeface="Bookman Old Style" pitchFamily="18" charset="0"/>
                <a:hlinkClick r:id="rId5"/>
              </a:rPr>
              <a:t>https://mishkamasha.ru/geroi</a:t>
            </a:r>
            <a:r>
              <a:rPr lang="en-US" sz="1600" b="1" dirty="0" smtClean="0">
                <a:latin typeface="Bookman Old Style" pitchFamily="18" charset="0"/>
                <a:hlinkClick r:id="rId5"/>
              </a:rPr>
              <a:t>/</a:t>
            </a:r>
            <a:endParaRPr lang="en-US" sz="1600" b="1" dirty="0">
              <a:latin typeface="Bookman Old Styl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>
                <a:latin typeface="Bookman Old Style" pitchFamily="18" charset="0"/>
                <a:hlinkClick r:id="rId6"/>
              </a:rPr>
              <a:t>https://suharewa.ru/boyarynya-morozova-byla-li-ona-sumasshedshej-ili-svyatoj</a:t>
            </a:r>
            <a:r>
              <a:rPr lang="en-US" sz="1600" b="1" dirty="0" smtClean="0">
                <a:latin typeface="Bookman Old Style" pitchFamily="18" charset="0"/>
                <a:hlinkClick r:id="rId6"/>
              </a:rPr>
              <a:t>/</a:t>
            </a:r>
            <a:endParaRPr lang="en-US" sz="1600" b="1" dirty="0">
              <a:latin typeface="Bookman Old Styl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>
                <a:latin typeface="Bookman Old Style" pitchFamily="18" charset="0"/>
                <a:hlinkClick r:id="rId7"/>
              </a:rPr>
              <a:t>http://funnymom.ru/20-tsitat-o-muzhchinah-o-mode-i-o-zhizni-ot-koko-shanel</a:t>
            </a:r>
            <a:r>
              <a:rPr lang="en-US" sz="1600" b="1" dirty="0" smtClean="0">
                <a:latin typeface="Bookman Old Style" pitchFamily="18" charset="0"/>
                <a:hlinkClick r:id="rId7"/>
              </a:rPr>
              <a:t>/</a:t>
            </a:r>
            <a:endParaRPr lang="en-US" sz="1600" b="1" dirty="0">
              <a:latin typeface="Bookman Old Styl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>
                <a:latin typeface="Bookman Old Style" pitchFamily="18" charset="0"/>
                <a:hlinkClick r:id="rId8"/>
              </a:rPr>
              <a:t>http://wow-model.com/chto-budet-s-vebkamom-v-budushhem</a:t>
            </a:r>
            <a:r>
              <a:rPr lang="en-US" sz="1600" b="1" dirty="0" smtClean="0">
                <a:latin typeface="Bookman Old Style" pitchFamily="18" charset="0"/>
                <a:hlinkClick r:id="rId8"/>
              </a:rPr>
              <a:t>/</a:t>
            </a:r>
            <a:endParaRPr lang="en-US" sz="1600" b="1" dirty="0">
              <a:latin typeface="Bookman Old Styl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>
                <a:latin typeface="Bookman Old Style" pitchFamily="18" charset="0"/>
                <a:hlinkClick r:id="rId9"/>
              </a:rPr>
              <a:t>http://</a:t>
            </a:r>
            <a:r>
              <a:rPr lang="en-US" sz="1600" b="1" dirty="0" smtClean="0">
                <a:latin typeface="Bookman Old Style" pitchFamily="18" charset="0"/>
                <a:hlinkClick r:id="rId9"/>
              </a:rPr>
              <a:t>bestia-wm.ru/zhenskie-sekrety/sposoby-sohraneniya-makiyazha.htm</a:t>
            </a:r>
            <a:endParaRPr lang="en-US" sz="1600" b="1" dirty="0">
              <a:latin typeface="Bookman Old Styl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>
                <a:latin typeface="Bookman Old Style" pitchFamily="18" charset="0"/>
                <a:hlinkClick r:id="rId10"/>
              </a:rPr>
              <a:t>http://</a:t>
            </a:r>
            <a:r>
              <a:rPr lang="en-US" sz="1600" b="1" dirty="0" smtClean="0">
                <a:latin typeface="Bookman Old Style" pitchFamily="18" charset="0"/>
                <a:hlinkClick r:id="rId10"/>
              </a:rPr>
              <a:t>puzzleit.ru/puzzles/view/71581</a:t>
            </a:r>
            <a:endParaRPr lang="en-US" sz="1600" b="1" dirty="0">
              <a:latin typeface="Bookman Old Styl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>
                <a:latin typeface="Bookman Old Style" pitchFamily="18" charset="0"/>
                <a:hlinkClick r:id="rId11"/>
              </a:rPr>
              <a:t>http://macrosvit.com.ua/ercgercoginya-mariya-anna-avstriyskaya/25474</a:t>
            </a:r>
            <a:r>
              <a:rPr lang="en-US" sz="1600" b="1" dirty="0" smtClean="0">
                <a:latin typeface="Bookman Old Style" pitchFamily="18" charset="0"/>
                <a:hlinkClick r:id="rId11"/>
              </a:rPr>
              <a:t>/</a:t>
            </a:r>
            <a:endParaRPr lang="en-US" sz="1600" b="1" dirty="0">
              <a:latin typeface="Bookman Old Styl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>
                <a:latin typeface="Bookman Old Style" pitchFamily="18" charset="0"/>
                <a:hlinkClick r:id="rId12"/>
              </a:rPr>
              <a:t>http://</a:t>
            </a:r>
            <a:r>
              <a:rPr lang="ru-RU" sz="1600" b="1" dirty="0">
                <a:latin typeface="Bookman Old Style" pitchFamily="18" charset="0"/>
                <a:hlinkClick r:id="rId12"/>
              </a:rPr>
              <a:t>идеальный-</a:t>
            </a:r>
            <a:r>
              <a:rPr lang="ru-RU" sz="1600" b="1" dirty="0" err="1">
                <a:latin typeface="Bookman Old Style" pitchFamily="18" charset="0"/>
                <a:hlinkClick r:id="rId12"/>
              </a:rPr>
              <a:t>стиль.рф</a:t>
            </a:r>
            <a:r>
              <a:rPr lang="ru-RU" sz="1600" b="1" dirty="0">
                <a:latin typeface="Bookman Old Style" pitchFamily="18" charset="0"/>
                <a:hlinkClick r:id="rId12"/>
              </a:rPr>
              <a:t>/765-</a:t>
            </a:r>
            <a:r>
              <a:rPr lang="en-US" sz="1600" b="1" dirty="0" smtClean="0">
                <a:latin typeface="Bookman Old Style" pitchFamily="18" charset="0"/>
                <a:hlinkClick r:id="rId12"/>
              </a:rPr>
              <a:t>ot-venskogo-do-shpilki-osnovnye-vidy-kablukov.html</a:t>
            </a:r>
            <a:endParaRPr lang="en-US" sz="1600" b="1" dirty="0">
              <a:latin typeface="Bookman Old Styl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>
                <a:latin typeface="Bookman Old Style" pitchFamily="18" charset="0"/>
                <a:hlinkClick r:id="rId13"/>
              </a:rPr>
              <a:t>http://</a:t>
            </a:r>
            <a:r>
              <a:rPr lang="en-US" sz="1600" b="1" dirty="0" smtClean="0">
                <a:latin typeface="Bookman Old Style" pitchFamily="18" charset="0"/>
                <a:hlinkClick r:id="rId13"/>
              </a:rPr>
              <a:t>otdokhnem.blogspot.ru/2011/11/blog-post_7040.html?m=0</a:t>
            </a:r>
            <a:endParaRPr lang="ru-RU" sz="1600" b="1" dirty="0" smtClean="0">
              <a:latin typeface="Bookman Old Styl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>
                <a:latin typeface="Bookman Old Style" pitchFamily="18" charset="0"/>
                <a:hlinkClick r:id="rId14"/>
              </a:rPr>
              <a:t>http://</a:t>
            </a:r>
            <a:r>
              <a:rPr lang="en-US" sz="1600" b="1" dirty="0" smtClean="0">
                <a:latin typeface="Bookman Old Style" pitchFamily="18" charset="0"/>
                <a:hlinkClick r:id="rId14"/>
              </a:rPr>
              <a:t>vestnikk.ru/index.php?newsid=14816</a:t>
            </a:r>
            <a:endParaRPr lang="en-US" sz="1600" b="1" dirty="0">
              <a:latin typeface="Bookman Old Styl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>
                <a:latin typeface="Bookman Old Style" pitchFamily="18" charset="0"/>
                <a:hlinkClick r:id="rId15"/>
              </a:rPr>
              <a:t>http://zoozel.ru/gallery/kartinka-k-skazke-spyaschaya-krasavica</a:t>
            </a:r>
            <a:r>
              <a:rPr lang="en-US" sz="1600" b="1" dirty="0" smtClean="0">
                <a:latin typeface="Bookman Old Style" pitchFamily="18" charset="0"/>
                <a:hlinkClick r:id="rId15"/>
              </a:rPr>
              <a:t>/</a:t>
            </a:r>
            <a:endParaRPr lang="en-US" sz="1600" b="1" dirty="0">
              <a:latin typeface="Bookman Old Styl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>
                <a:latin typeface="Bookman Old Style" pitchFamily="18" charset="0"/>
                <a:hlinkClick r:id="rId16"/>
              </a:rPr>
              <a:t>http://</a:t>
            </a:r>
            <a:r>
              <a:rPr lang="en-US" sz="1600" b="1" dirty="0" smtClean="0">
                <a:latin typeface="Bookman Old Style" pitchFamily="18" charset="0"/>
                <a:hlinkClick r:id="rId16"/>
              </a:rPr>
              <a:t>furmur.ru/stil/obuv/v-chem-prevoshodstvo-zhenskih-tufel-na-vysokom-kabluke.html</a:t>
            </a:r>
            <a:endParaRPr lang="en-US" sz="1600" b="1" dirty="0">
              <a:latin typeface="Bookman Old Styl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>
                <a:latin typeface="Bookman Old Style" pitchFamily="18" charset="0"/>
                <a:hlinkClick r:id="rId17"/>
              </a:rPr>
              <a:t>http://severnoebutovomedia.ru/news/moskovskie-novosti/na-ushi-mashinistov-moskovskogo-metro-prikrepyat-spetsialnye-datchiki</a:t>
            </a:r>
            <a:r>
              <a:rPr lang="en-US" sz="1600" b="1" dirty="0" smtClean="0">
                <a:latin typeface="Bookman Old Style" pitchFamily="18" charset="0"/>
                <a:hlinkClick r:id="rId17"/>
              </a:rPr>
              <a:t>/</a:t>
            </a:r>
            <a:endParaRPr lang="en-US" sz="1600" b="1" dirty="0">
              <a:latin typeface="Bookman Old Styl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>
                <a:latin typeface="Bookman Old Style" pitchFamily="18" charset="0"/>
                <a:hlinkClick r:id="rId18"/>
              </a:rPr>
              <a:t>http://</a:t>
            </a:r>
            <a:r>
              <a:rPr lang="en-US" sz="1600" b="1" dirty="0" smtClean="0">
                <a:latin typeface="Bookman Old Style" pitchFamily="18" charset="0"/>
                <a:hlinkClick r:id="rId18"/>
              </a:rPr>
              <a:t>www.toonvectors.com/clip-art/cartoon-laundry-of-love/50585</a:t>
            </a:r>
            <a:endParaRPr lang="en-US" sz="1600" b="1" dirty="0">
              <a:latin typeface="Bookman Old Styl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b="1" dirty="0">
              <a:latin typeface="Bookman Old Styl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ru-RU" sz="1600" b="1" dirty="0" smtClean="0">
              <a:latin typeface="Bookman Old Styl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7" name="Управляющая кнопка: возврат 6">
            <a:hlinkClick r:id="rId19" action="ppaction://hlinksldjump" highlightClick="1"/>
          </p:cNvPr>
          <p:cNvSpPr/>
          <p:nvPr/>
        </p:nvSpPr>
        <p:spPr>
          <a:xfrm>
            <a:off x="8460432" y="24904"/>
            <a:ext cx="652903" cy="504056"/>
          </a:xfrm>
          <a:prstGeom prst="actionButtonRetur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362615" y="5934670"/>
            <a:ext cx="1781385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rgbClr val="990033"/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ответ</a:t>
            </a:r>
            <a:endParaRPr lang="ru-RU" sz="5400" b="1" cap="none" spc="0" dirty="0">
              <a:ln w="24500" cmpd="dbl">
                <a:solidFill>
                  <a:srgbClr val="990033"/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Управляющая кнопка: возврат 2">
            <a:hlinkClick r:id="rId2" action="ppaction://hlinksldjump" highlightClick="1"/>
          </p:cNvPr>
          <p:cNvSpPr/>
          <p:nvPr/>
        </p:nvSpPr>
        <p:spPr>
          <a:xfrm>
            <a:off x="8460432" y="24904"/>
            <a:ext cx="652903" cy="504056"/>
          </a:xfrm>
          <a:prstGeom prst="actionButtonRetur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347864" y="1340768"/>
            <a:ext cx="576547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990033"/>
                </a:solidFill>
                <a:latin typeface="Bookman Old Style" pitchFamily="18" charset="0"/>
              </a:rPr>
              <a:t>Перед вами любимая внучка британской королевы Виктории, принцесса Виктория Алиса Луиза  </a:t>
            </a:r>
            <a:r>
              <a:rPr lang="ru-RU" sz="2400" dirty="0" err="1" smtClean="0">
                <a:solidFill>
                  <a:srgbClr val="990033"/>
                </a:solidFill>
                <a:latin typeface="Bookman Old Style" pitchFamily="18" charset="0"/>
              </a:rPr>
              <a:t>Беатриса</a:t>
            </a:r>
            <a:r>
              <a:rPr lang="ru-RU" sz="2400" dirty="0" smtClean="0">
                <a:solidFill>
                  <a:srgbClr val="990033"/>
                </a:solidFill>
                <a:latin typeface="Bookman Old Style" pitchFamily="18" charset="0"/>
              </a:rPr>
              <a:t> Гессен – </a:t>
            </a:r>
            <a:r>
              <a:rPr lang="ru-RU" sz="2400" dirty="0" err="1" smtClean="0">
                <a:solidFill>
                  <a:srgbClr val="990033"/>
                </a:solidFill>
                <a:latin typeface="Bookman Old Style" pitchFamily="18" charset="0"/>
              </a:rPr>
              <a:t>Дармштадтская</a:t>
            </a:r>
            <a:r>
              <a:rPr lang="ru-RU" sz="2400" dirty="0" smtClean="0">
                <a:solidFill>
                  <a:srgbClr val="990033"/>
                </a:solidFill>
                <a:latin typeface="Bookman Old Style" pitchFamily="18" charset="0"/>
              </a:rPr>
              <a:t>.</a:t>
            </a:r>
          </a:p>
          <a:p>
            <a:r>
              <a:rPr lang="ru-RU" sz="2400" b="1" dirty="0" smtClean="0">
                <a:solidFill>
                  <a:srgbClr val="990033"/>
                </a:solidFill>
                <a:latin typeface="Bookman Old Style" pitchFamily="18" charset="0"/>
              </a:rPr>
              <a:t> </a:t>
            </a:r>
            <a:endParaRPr lang="ru-RU" sz="2400" b="1" dirty="0">
              <a:solidFill>
                <a:srgbClr val="990033"/>
              </a:solidFill>
              <a:latin typeface="Bookman Old Style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43306" y="3571876"/>
            <a:ext cx="55006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A50021"/>
                </a:solidFill>
                <a:latin typeface="Bookman Old Style" pitchFamily="18" charset="0"/>
              </a:rPr>
              <a:t>Под каким именем она известна в России?</a:t>
            </a:r>
            <a:endParaRPr lang="ru-RU" sz="2400" dirty="0">
              <a:solidFill>
                <a:srgbClr val="A5002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420" y="836712"/>
            <a:ext cx="3258672" cy="441134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13" y="528960"/>
            <a:ext cx="7233394" cy="5144822"/>
          </a:xfrm>
          <a:prstGeom prst="rect">
            <a:avLst/>
          </a:prstGeom>
          <a:ln w="38100">
            <a:solidFill>
              <a:srgbClr val="990033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428596" y="5715016"/>
            <a:ext cx="82153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A50021"/>
                </a:solidFill>
                <a:latin typeface="Bookman Old Style" pitchFamily="18" charset="0"/>
              </a:rPr>
              <a:t>Александра Фёдоровна (жена Николая II)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362615" y="5934670"/>
            <a:ext cx="1781385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rgbClr val="990033"/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ответ</a:t>
            </a:r>
            <a:endParaRPr lang="ru-RU" sz="5400" b="1" cap="none" spc="0" dirty="0">
              <a:ln w="24500" cmpd="dbl">
                <a:solidFill>
                  <a:srgbClr val="990033"/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7" name="Управляющая кнопка: возврат 6">
            <a:hlinkClick r:id="rId2" action="ppaction://hlinksldjump" highlightClick="1"/>
          </p:cNvPr>
          <p:cNvSpPr/>
          <p:nvPr/>
        </p:nvSpPr>
        <p:spPr>
          <a:xfrm>
            <a:off x="8460432" y="24904"/>
            <a:ext cx="652903" cy="504056"/>
          </a:xfrm>
          <a:prstGeom prst="actionButtonRetur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00034" y="2000240"/>
            <a:ext cx="8072494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A50021"/>
                </a:solidFill>
                <a:latin typeface="Bookman Old Style" pitchFamily="18" charset="0"/>
              </a:rPr>
              <a:t>Согласно легенде, эта </a:t>
            </a:r>
            <a:r>
              <a:rPr lang="ru-RU" sz="2800" b="1" dirty="0">
                <a:solidFill>
                  <a:srgbClr val="A50021"/>
                </a:solidFill>
                <a:latin typeface="Bookman Old Style" pitchFamily="18" charset="0"/>
              </a:rPr>
              <a:t>девушка </a:t>
            </a:r>
            <a:r>
              <a:rPr lang="ru-RU" sz="2800" b="1" dirty="0" smtClean="0">
                <a:solidFill>
                  <a:srgbClr val="A50021"/>
                </a:solidFill>
                <a:latin typeface="Bookman Old Style" pitchFamily="18" charset="0"/>
              </a:rPr>
              <a:t>три года ждала </a:t>
            </a:r>
            <a:r>
              <a:rPr lang="ru-RU" sz="2800" b="1" dirty="0">
                <a:solidFill>
                  <a:srgbClr val="A50021"/>
                </a:solidFill>
                <a:latin typeface="Bookman Old Style" pitchFamily="18" charset="0"/>
              </a:rPr>
              <a:t>смертной казни, за это время она успела родить троих детей и только потом была помилована</a:t>
            </a:r>
            <a:r>
              <a:rPr lang="ru-RU" sz="2400" b="1" dirty="0" smtClean="0">
                <a:latin typeface="Bookman Old Style" pitchFamily="18" charset="0"/>
              </a:rPr>
              <a:t/>
            </a:r>
            <a:br>
              <a:rPr lang="ru-RU" sz="2400" b="1" dirty="0" smtClean="0">
                <a:latin typeface="Bookman Old Style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109507" y="5694097"/>
            <a:ext cx="71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solidFill>
                  <a:srgbClr val="A50021"/>
                </a:solidFill>
                <a:latin typeface="Bookman Old Style" pitchFamily="18" charset="0"/>
              </a:rPr>
              <a:t>Шахерезада</a:t>
            </a:r>
            <a:r>
              <a:rPr lang="ru-RU" sz="2400" b="1" dirty="0" smtClean="0">
                <a:solidFill>
                  <a:srgbClr val="A50021"/>
                </a:solidFill>
                <a:latin typeface="Bookman Old Style" pitchFamily="18" charset="0"/>
              </a:rPr>
              <a:t>, наложница царя </a:t>
            </a:r>
            <a:r>
              <a:rPr lang="ru-RU" sz="2400" b="1" dirty="0" err="1" smtClean="0">
                <a:solidFill>
                  <a:srgbClr val="A50021"/>
                </a:solidFill>
                <a:latin typeface="Bookman Old Style" pitchFamily="18" charset="0"/>
              </a:rPr>
              <a:t>Шахрияра</a:t>
            </a:r>
            <a:r>
              <a:rPr lang="ru-RU" sz="2400" b="1" dirty="0" smtClean="0">
                <a:solidFill>
                  <a:srgbClr val="A50021"/>
                </a:solidFill>
                <a:latin typeface="Bookman Old Style" pitchFamily="18" charset="0"/>
              </a:rPr>
              <a:t> </a:t>
            </a:r>
            <a:endParaRPr lang="ru-RU" sz="2400" b="1" dirty="0">
              <a:solidFill>
                <a:srgbClr val="A50021"/>
              </a:solidFill>
              <a:latin typeface="Bookman Old Style" pitchFamily="18" charset="0"/>
            </a:endParaRPr>
          </a:p>
        </p:txBody>
      </p:sp>
      <p:pic>
        <p:nvPicPr>
          <p:cNvPr id="6" name="Picture 2" descr="968704 1630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0133" y="482654"/>
            <a:ext cx="6572296" cy="4929222"/>
          </a:xfrm>
          <a:prstGeom prst="rect">
            <a:avLst/>
          </a:prstGeom>
          <a:noFill/>
          <a:ln w="38100">
            <a:solidFill>
              <a:srgbClr val="A50021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362615" y="5934670"/>
            <a:ext cx="1781385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rgbClr val="990033"/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ответ</a:t>
            </a:r>
            <a:endParaRPr lang="ru-RU" sz="5400" b="1" cap="none" spc="0" dirty="0">
              <a:ln w="24500" cmpd="dbl">
                <a:solidFill>
                  <a:srgbClr val="990033"/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8" name="Управляющая кнопка: возврат 7">
            <a:hlinkClick r:id="rId2" action="ppaction://hlinksldjump" highlightClick="1"/>
          </p:cNvPr>
          <p:cNvSpPr/>
          <p:nvPr/>
        </p:nvSpPr>
        <p:spPr>
          <a:xfrm>
            <a:off x="8460432" y="24904"/>
            <a:ext cx="652903" cy="504056"/>
          </a:xfrm>
          <a:prstGeom prst="actionButtonRetur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491880" y="1000108"/>
            <a:ext cx="55104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990033"/>
                </a:solidFill>
                <a:latin typeface="Bookman Old Style" pitchFamily="18" charset="0"/>
              </a:rPr>
              <a:t>Домоправительница Фрекен </a:t>
            </a:r>
            <a:r>
              <a:rPr lang="ru-RU" sz="2400" b="1" dirty="0" err="1" smtClean="0">
                <a:solidFill>
                  <a:srgbClr val="990033"/>
                </a:solidFill>
                <a:latin typeface="Bookman Old Style" pitchFamily="18" charset="0"/>
              </a:rPr>
              <a:t>Хильдур</a:t>
            </a:r>
            <a:r>
              <a:rPr lang="ru-RU" sz="2400" b="1" dirty="0" smtClean="0">
                <a:solidFill>
                  <a:srgbClr val="990033"/>
                </a:solidFill>
                <a:latin typeface="Bookman Old Style" pitchFamily="18" charset="0"/>
              </a:rPr>
              <a:t> Бок, очень дорожила своим домашним питомцем….</a:t>
            </a:r>
          </a:p>
          <a:p>
            <a:pPr algn="ctr"/>
            <a:endParaRPr lang="ru-RU" sz="2400" b="1" dirty="0" smtClean="0">
              <a:solidFill>
                <a:srgbClr val="990033"/>
              </a:solidFill>
              <a:latin typeface="Bookman Old Style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990033"/>
                </a:solidFill>
                <a:latin typeface="Bookman Old Style" pitchFamily="18" charset="0"/>
              </a:rPr>
              <a:t>Назовите имя любимца</a:t>
            </a:r>
            <a:endParaRPr lang="ru-RU" sz="2400" b="1" dirty="0">
              <a:solidFill>
                <a:srgbClr val="990033"/>
              </a:solidFill>
              <a:latin typeface="Bookman Old Style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96552" y="692696"/>
            <a:ext cx="4626146" cy="59982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707904" y="3068960"/>
            <a:ext cx="3138266" cy="31382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86784" y="1446384"/>
            <a:ext cx="4720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990033"/>
                </a:solidFill>
                <a:latin typeface="Bookman Old Style" pitchFamily="18" charset="0"/>
              </a:rPr>
              <a:t>Кошка «Матильда»</a:t>
            </a:r>
            <a:endParaRPr lang="ru-RU" sz="2800" b="1" dirty="0">
              <a:solidFill>
                <a:srgbClr val="990033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362615" y="5934670"/>
            <a:ext cx="1781385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rgbClr val="990033"/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ответ</a:t>
            </a:r>
            <a:endParaRPr lang="ru-RU" sz="5400" b="1" cap="none" spc="0" dirty="0">
              <a:ln w="24500" cmpd="dbl">
                <a:solidFill>
                  <a:srgbClr val="990033"/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7" name="Управляющая кнопка: возврат 6">
            <a:hlinkClick r:id="rId2" action="ppaction://hlinksldjump" highlightClick="1"/>
          </p:cNvPr>
          <p:cNvSpPr/>
          <p:nvPr/>
        </p:nvSpPr>
        <p:spPr>
          <a:xfrm>
            <a:off x="8460432" y="24904"/>
            <a:ext cx="652903" cy="504056"/>
          </a:xfrm>
          <a:prstGeom prst="actionButtonRetur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28596" y="2143115"/>
            <a:ext cx="82868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990033"/>
                </a:solidFill>
                <a:latin typeface="Bookman Old Style" pitchFamily="18" charset="0"/>
              </a:rPr>
              <a:t>Имя самой Прекрасной героини русских народных сказок</a:t>
            </a:r>
            <a:endParaRPr lang="ru-RU" sz="2800" b="1" dirty="0">
              <a:solidFill>
                <a:srgbClr val="990033"/>
              </a:solidFill>
              <a:latin typeface="Bookman Old Style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538088"/>
            <a:ext cx="5157924" cy="47546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74744" y="5549949"/>
            <a:ext cx="55721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990033"/>
                </a:solidFill>
                <a:latin typeface="Bookman Old Style" pitchFamily="18" charset="0"/>
              </a:rPr>
              <a:t>Василиса </a:t>
            </a:r>
            <a:endParaRPr lang="ru-RU" sz="4400" b="1" dirty="0">
              <a:solidFill>
                <a:srgbClr val="990033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362615" y="5934670"/>
            <a:ext cx="1781385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rgbClr val="990033"/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ответ</a:t>
            </a:r>
            <a:endParaRPr lang="ru-RU" sz="5400" b="1" cap="none" spc="0" dirty="0">
              <a:ln w="24500" cmpd="dbl">
                <a:solidFill>
                  <a:srgbClr val="990033"/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6" name="Управляющая кнопка: возврат 5">
            <a:hlinkClick r:id="rId2" action="ppaction://hlinksldjump" highlightClick="1"/>
          </p:cNvPr>
          <p:cNvSpPr/>
          <p:nvPr/>
        </p:nvSpPr>
        <p:spPr>
          <a:xfrm>
            <a:off x="8460432" y="24904"/>
            <a:ext cx="652903" cy="504056"/>
          </a:xfrm>
          <a:prstGeom prst="actionButtonRetur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57158" y="1916832"/>
            <a:ext cx="85725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990033"/>
                </a:solidFill>
                <a:latin typeface="Bookman Old Style" pitchFamily="18" charset="0"/>
              </a:rPr>
              <a:t>Согласно мировой статистики это женские имя самое распространенное, производные этого имени встречаются на всех языках</a:t>
            </a:r>
            <a:endParaRPr lang="ru-RU" sz="2800" b="1" dirty="0">
              <a:solidFill>
                <a:srgbClr val="990033"/>
              </a:solidFill>
              <a:latin typeface="Bookman Old Style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980728"/>
            <a:ext cx="6754883" cy="422180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362615" y="5934670"/>
            <a:ext cx="1781385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rgbClr val="990033"/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ответ</a:t>
            </a:r>
            <a:endParaRPr lang="ru-RU" sz="5400" b="1" cap="none" spc="0" dirty="0">
              <a:ln w="24500" cmpd="dbl">
                <a:solidFill>
                  <a:srgbClr val="990033"/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8" name="Управляющая кнопка: возврат 7">
            <a:hlinkClick r:id="rId2" action="ppaction://hlinksldjump" highlightClick="1"/>
          </p:cNvPr>
          <p:cNvSpPr/>
          <p:nvPr/>
        </p:nvSpPr>
        <p:spPr>
          <a:xfrm>
            <a:off x="8460432" y="24904"/>
            <a:ext cx="652903" cy="504056"/>
          </a:xfrm>
          <a:prstGeom prst="actionButtonRetur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85720" y="1556792"/>
            <a:ext cx="864399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990033"/>
                </a:solidFill>
                <a:latin typeface="Bookman Old Style" pitchFamily="18" charset="0"/>
              </a:rPr>
              <a:t>Кому пренадлежит фраза:</a:t>
            </a:r>
          </a:p>
          <a:p>
            <a:pPr algn="ctr"/>
            <a:endParaRPr lang="ru-RU" sz="2000" b="1" dirty="0" smtClean="0">
              <a:solidFill>
                <a:srgbClr val="990033"/>
              </a:solidFill>
              <a:latin typeface="Bookman Old Style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990033"/>
                </a:solidFill>
                <a:latin typeface="Bookman Old Style" pitchFamily="18" charset="0"/>
              </a:rPr>
              <a:t> «Жизнь слишком коротка что бы </a:t>
            </a:r>
          </a:p>
          <a:p>
            <a:pPr algn="ctr"/>
            <a:r>
              <a:rPr lang="ru-RU" sz="2800" b="1" dirty="0" smtClean="0">
                <a:solidFill>
                  <a:srgbClr val="990033"/>
                </a:solidFill>
                <a:latin typeface="Bookman Old Style" pitchFamily="18" charset="0"/>
              </a:rPr>
              <a:t>тратить её на диеты, жадных мужчин </a:t>
            </a:r>
          </a:p>
          <a:p>
            <a:pPr algn="ctr"/>
            <a:r>
              <a:rPr lang="ru-RU" sz="2800" b="1" dirty="0" smtClean="0">
                <a:solidFill>
                  <a:srgbClr val="990033"/>
                </a:solidFill>
                <a:latin typeface="Bookman Old Style" pitchFamily="18" charset="0"/>
              </a:rPr>
              <a:t>и плохое настроение»</a:t>
            </a:r>
            <a:endParaRPr lang="ru-RU" sz="2800" b="1" dirty="0">
              <a:solidFill>
                <a:srgbClr val="990033"/>
              </a:solidFill>
              <a:latin typeface="Bookman Old Style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016" y="276932"/>
            <a:ext cx="5010150" cy="6114591"/>
          </a:xfrm>
          <a:prstGeom prst="rect">
            <a:avLst/>
          </a:prstGeom>
          <a:ln>
            <a:solidFill>
              <a:srgbClr val="A5002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3903649" y="2380120"/>
            <a:ext cx="685234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990033"/>
                </a:solidFill>
                <a:latin typeface="Bookman Old Style" pitchFamily="18" charset="0"/>
              </a:rPr>
              <a:t>Раневская</a:t>
            </a:r>
          </a:p>
          <a:p>
            <a:pPr algn="ctr"/>
            <a:r>
              <a:rPr lang="ru-RU" sz="2800" b="1" dirty="0" smtClean="0">
                <a:solidFill>
                  <a:srgbClr val="990033"/>
                </a:solidFill>
                <a:latin typeface="Bookman Old Style" pitchFamily="18" charset="0"/>
              </a:rPr>
              <a:t>Фаина Георгиевна</a:t>
            </a:r>
            <a:endParaRPr lang="ru-RU" sz="2800" b="1" dirty="0">
              <a:solidFill>
                <a:srgbClr val="990033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362615" y="5934670"/>
            <a:ext cx="1781385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rgbClr val="990033"/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ответ</a:t>
            </a:r>
            <a:endParaRPr lang="ru-RU" sz="5400" b="1" cap="none" spc="0" dirty="0">
              <a:ln w="24500" cmpd="dbl">
                <a:solidFill>
                  <a:srgbClr val="990033"/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7" name="Управляющая кнопка: возврат 6">
            <a:hlinkClick r:id="rId2" action="ppaction://hlinksldjump" highlightClick="1"/>
          </p:cNvPr>
          <p:cNvSpPr/>
          <p:nvPr/>
        </p:nvSpPr>
        <p:spPr>
          <a:xfrm>
            <a:off x="8460432" y="24904"/>
            <a:ext cx="652903" cy="504056"/>
          </a:xfrm>
          <a:prstGeom prst="actionButtonRetur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03277" y="1484784"/>
            <a:ext cx="878684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У одной известной писательницы спросили: </a:t>
            </a:r>
          </a:p>
          <a:p>
            <a:r>
              <a:rPr lang="ru-RU" sz="2400" b="1" i="1" dirty="0" smtClean="0">
                <a:solidFill>
                  <a:srgbClr val="990033"/>
                </a:solidFill>
                <a:latin typeface="Bookman Old Style" pitchFamily="18" charset="0"/>
              </a:rPr>
              <a:t>«Где Вы берете сюжеты для своих произведений?»</a:t>
            </a:r>
          </a:p>
          <a:p>
            <a:pPr algn="ctr"/>
            <a:endParaRPr lang="ru-RU" sz="2000" b="1" i="1" dirty="0" smtClean="0">
              <a:solidFill>
                <a:srgbClr val="990033"/>
              </a:solidFill>
              <a:latin typeface="Bookman Old Style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И получили ответ:</a:t>
            </a:r>
          </a:p>
          <a:p>
            <a:pPr algn="ctr"/>
            <a:r>
              <a:rPr lang="ru-RU" sz="2400" b="1" i="1" dirty="0" smtClean="0">
                <a:solidFill>
                  <a:srgbClr val="990033"/>
                </a:solidFill>
                <a:latin typeface="Bookman Old Style" pitchFamily="18" charset="0"/>
              </a:rPr>
              <a:t>Сюжеты </a:t>
            </a:r>
            <a:r>
              <a:rPr lang="ru-RU" sz="2400" b="1" i="1" dirty="0">
                <a:solidFill>
                  <a:srgbClr val="990033"/>
                </a:solidFill>
                <a:latin typeface="Bookman Old Style" pitchFamily="18" charset="0"/>
              </a:rPr>
              <a:t>своих детективных романов я нахожу за мытьем посуды. Это такое </a:t>
            </a:r>
            <a:r>
              <a:rPr lang="ru-RU" sz="2400" b="1" i="1" dirty="0" err="1">
                <a:solidFill>
                  <a:srgbClr val="990033"/>
                </a:solidFill>
                <a:latin typeface="Bookman Old Style" pitchFamily="18" charset="0"/>
              </a:rPr>
              <a:t>дурацкое</a:t>
            </a:r>
            <a:r>
              <a:rPr lang="ru-RU" sz="2400" b="1" i="1" dirty="0">
                <a:solidFill>
                  <a:srgbClr val="990033"/>
                </a:solidFill>
                <a:latin typeface="Bookman Old Style" pitchFamily="18" charset="0"/>
              </a:rPr>
              <a:t> занятие, что поневоле приходит мысль об убийстве. 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0904" y="343433"/>
            <a:ext cx="3822192" cy="51450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00166" y="5500702"/>
            <a:ext cx="6215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A50021"/>
                </a:solidFill>
                <a:latin typeface="Bookman Old Style" pitchFamily="18" charset="0"/>
              </a:rPr>
              <a:t>Агата Кристи</a:t>
            </a:r>
            <a:endParaRPr lang="ru-RU" sz="3600" b="1" dirty="0">
              <a:solidFill>
                <a:srgbClr val="A5002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1913</TotalTime>
  <Words>814</Words>
  <Application>Microsoft Office PowerPoint</Application>
  <PresentationFormat>Экран (4:3)</PresentationFormat>
  <Paragraphs>172</Paragraphs>
  <Slides>29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MultiDVD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Татьяна Копылова</cp:lastModifiedBy>
  <cp:revision>102</cp:revision>
  <dcterms:created xsi:type="dcterms:W3CDTF">2018-02-27T05:03:34Z</dcterms:created>
  <dcterms:modified xsi:type="dcterms:W3CDTF">2018-05-21T01:15:11Z</dcterms:modified>
</cp:coreProperties>
</file>